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5" r:id="rId3"/>
    <p:sldId id="285" r:id="rId4"/>
    <p:sldId id="288" r:id="rId5"/>
    <p:sldId id="289" r:id="rId6"/>
    <p:sldId id="307" r:id="rId7"/>
    <p:sldId id="290" r:id="rId8"/>
    <p:sldId id="283" r:id="rId9"/>
    <p:sldId id="287" r:id="rId10"/>
    <p:sldId id="286" r:id="rId11"/>
    <p:sldId id="294" r:id="rId12"/>
    <p:sldId id="291" r:id="rId13"/>
    <p:sldId id="292" r:id="rId14"/>
    <p:sldId id="279" r:id="rId15"/>
    <p:sldId id="277" r:id="rId16"/>
    <p:sldId id="278" r:id="rId17"/>
    <p:sldId id="295" r:id="rId18"/>
    <p:sldId id="298" r:id="rId19"/>
    <p:sldId id="300" r:id="rId20"/>
    <p:sldId id="301" r:id="rId21"/>
    <p:sldId id="302" r:id="rId22"/>
    <p:sldId id="299" r:id="rId23"/>
    <p:sldId id="280" r:id="rId24"/>
    <p:sldId id="281" r:id="rId25"/>
    <p:sldId id="305" r:id="rId26"/>
    <p:sldId id="30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73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9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09338" y="225425"/>
            <a:ext cx="6839262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What </a:t>
            </a:r>
            <a:r>
              <a:rPr lang="en-US" b="1" dirty="0">
                <a:solidFill>
                  <a:srgbClr val="FFFF00"/>
                </a:solidFill>
              </a:rPr>
              <a:t>Has Money Got to Do </a:t>
            </a:r>
            <a:r>
              <a:rPr lang="en-US" b="1" dirty="0" smtClean="0">
                <a:solidFill>
                  <a:srgbClr val="FFFF00"/>
                </a:solidFill>
              </a:rPr>
              <a:t>with It?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8923" y="1699260"/>
            <a:ext cx="7480092" cy="1221449"/>
          </a:xfrm>
        </p:spPr>
        <p:txBody>
          <a:bodyPr/>
          <a:lstStyle/>
          <a:p>
            <a:r>
              <a:rPr lang="en-US" b="1" i="1" dirty="0"/>
              <a:t>Financial Characteristics of Vital, Healthy and </a:t>
            </a:r>
            <a:r>
              <a:rPr lang="en-US" b="1" i="1" dirty="0" smtClean="0"/>
              <a:t>Growing </a:t>
            </a:r>
            <a:r>
              <a:rPr lang="en-US" b="1" i="1" dirty="0"/>
              <a:t>Churches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6138" y="6251662"/>
            <a:ext cx="2885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Warren </a:t>
            </a:r>
            <a:r>
              <a:rPr lang="en-US" sz="2800" dirty="0"/>
              <a:t>Bird, Ph.D.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07" y="2920708"/>
            <a:ext cx="5431724" cy="333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19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87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10" y="-28433"/>
            <a:ext cx="6197790" cy="688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45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0"/>
            <a:ext cx="7543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78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39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15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isplaying SalaryReport2016_Fig_10_Specific_Salaries-F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27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64" y="0"/>
            <a:ext cx="6199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5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989" y="614149"/>
            <a:ext cx="9863920" cy="563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8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69" y="764275"/>
            <a:ext cx="9505666" cy="543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9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138" y="683849"/>
            <a:ext cx="9694175" cy="553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38200" y="34636"/>
            <a:ext cx="7358063" cy="857250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FFFF00"/>
                </a:solidFill>
              </a:rPr>
              <a:t>About </a:t>
            </a:r>
            <a:r>
              <a:rPr lang="en-US" altLang="en-US" b="1" dirty="0" smtClean="0">
                <a:solidFill>
                  <a:srgbClr val="FFFF00"/>
                </a:solidFill>
              </a:rPr>
              <a:t>Warren Bird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803909"/>
            <a:ext cx="8915400" cy="5484125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</a:pPr>
            <a:r>
              <a:rPr lang="en-US" altLang="en-US" sz="2800" dirty="0" smtClean="0"/>
              <a:t>Ph.D. Fordham University, M.Div. Alliance Theological Seminary, M.A., B.A. Wheaton College.</a:t>
            </a:r>
          </a:p>
          <a:p>
            <a:pPr>
              <a:spcBef>
                <a:spcPts val="900"/>
              </a:spcBef>
            </a:pPr>
            <a:r>
              <a:rPr lang="en-US" altLang="en-US" sz="2800" dirty="0" smtClean="0"/>
              <a:t>Research </a:t>
            </a:r>
            <a:r>
              <a:rPr lang="en-US" altLang="en-US" sz="2800" dirty="0"/>
              <a:t>Director, Leadership Network since 2006. </a:t>
            </a:r>
            <a:r>
              <a:rPr lang="en-US" altLang="en-US" sz="2800" dirty="0" smtClean="0"/>
              <a:t>Specialty </a:t>
            </a:r>
            <a:r>
              <a:rPr lang="en-US" altLang="en-US" sz="2800" dirty="0"/>
              <a:t>on </a:t>
            </a:r>
            <a:r>
              <a:rPr lang="en-US" altLang="en-US" sz="2800" dirty="0" smtClean="0"/>
              <a:t>megachurch</a:t>
            </a:r>
            <a:r>
              <a:rPr lang="en-US" altLang="en-US" sz="2800" dirty="0"/>
              <a:t>, multisite, large-church compensation, high-visibility succession.</a:t>
            </a:r>
          </a:p>
          <a:p>
            <a:pPr>
              <a:spcBef>
                <a:spcPts val="900"/>
              </a:spcBef>
            </a:pPr>
            <a:r>
              <a:rPr lang="en-US" altLang="en-US" sz="2800" dirty="0" smtClean="0"/>
              <a:t>Co-authored 29 </a:t>
            </a:r>
            <a:r>
              <a:rPr lang="en-US" altLang="en-US" sz="2800" dirty="0"/>
              <a:t>ministry books, author 200 magazine articles, </a:t>
            </a:r>
            <a:r>
              <a:rPr lang="en-US" altLang="en-US" sz="2800" dirty="0" smtClean="0"/>
              <a:t>numerous research reports.</a:t>
            </a:r>
          </a:p>
          <a:p>
            <a:pPr>
              <a:spcBef>
                <a:spcPts val="900"/>
              </a:spcBef>
            </a:pPr>
            <a:r>
              <a:rPr lang="en-US" altLang="en-US" sz="2800" dirty="0" smtClean="0"/>
              <a:t>Follow on Twitter </a:t>
            </a:r>
            <a:r>
              <a:rPr lang="en-US" altLang="en-US" sz="2800" dirty="0">
                <a:solidFill>
                  <a:srgbClr val="FFFF00"/>
                </a:solidFill>
              </a:rPr>
              <a:t>@</a:t>
            </a:r>
            <a:r>
              <a:rPr lang="en-US" altLang="en-US" sz="2800" dirty="0" err="1">
                <a:solidFill>
                  <a:srgbClr val="FFFF00"/>
                </a:solidFill>
              </a:rPr>
              <a:t>warrenbird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endParaRPr lang="en-US" altLang="en-US" sz="2800" dirty="0"/>
          </a:p>
          <a:p>
            <a:pPr>
              <a:spcBef>
                <a:spcPts val="900"/>
              </a:spcBef>
            </a:pPr>
            <a:r>
              <a:rPr lang="en-US" altLang="en-US" sz="2800" dirty="0" smtClean="0">
                <a:solidFill>
                  <a:srgbClr val="FFFF00"/>
                </a:solidFill>
              </a:rPr>
              <a:t>Leadnet.org/advance </a:t>
            </a:r>
            <a:r>
              <a:rPr lang="en-US" altLang="en-US" sz="2800" dirty="0" smtClean="0"/>
              <a:t>subscribe </a:t>
            </a:r>
            <a:r>
              <a:rPr lang="en-US" altLang="en-US" sz="2800" dirty="0"/>
              <a:t>to </a:t>
            </a:r>
            <a:r>
              <a:rPr lang="en-US" altLang="en-US" sz="2800" i="1" dirty="0"/>
              <a:t>Advance</a:t>
            </a:r>
            <a:r>
              <a:rPr lang="en-US" altLang="en-US" sz="2800" dirty="0"/>
              <a:t>, free email newsletter of trends and </a:t>
            </a:r>
            <a:r>
              <a:rPr lang="en-US" altLang="en-US" sz="2800" dirty="0" smtClean="0"/>
              <a:t>resources.</a:t>
            </a:r>
          </a:p>
          <a:p>
            <a:pPr>
              <a:spcBef>
                <a:spcPts val="900"/>
              </a:spcBef>
            </a:pPr>
            <a:r>
              <a:rPr lang="en-US" altLang="en-US" sz="2800" dirty="0" smtClean="0"/>
              <a:t>Staff pastor 1986-2006, </a:t>
            </a:r>
            <a:endParaRPr lang="en-US" altLang="en-US" sz="2800" dirty="0" smtClean="0"/>
          </a:p>
          <a:p>
            <a:pPr>
              <a:spcBef>
                <a:spcPts val="900"/>
              </a:spcBef>
            </a:pPr>
            <a:r>
              <a:rPr lang="en-US" altLang="en-US" sz="2800" dirty="0" smtClean="0"/>
              <a:t>Alliance </a:t>
            </a:r>
            <a:r>
              <a:rPr lang="en-US" altLang="en-US" sz="2800" dirty="0" smtClean="0"/>
              <a:t>Theological Seminary </a:t>
            </a:r>
            <a:r>
              <a:rPr lang="en-US" altLang="en-US" sz="2800" dirty="0" smtClean="0"/>
              <a:t>since </a:t>
            </a:r>
            <a:r>
              <a:rPr lang="en-US" altLang="en-US" sz="2800" dirty="0" smtClean="0"/>
              <a:t>1995. 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6091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773" y="469141"/>
            <a:ext cx="9577999" cy="59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307" y="668253"/>
            <a:ext cx="9771797" cy="558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1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40" y="1037230"/>
            <a:ext cx="9635320" cy="481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9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41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41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>
          <a:xfrm>
            <a:off x="232171" y="533400"/>
            <a:ext cx="8786813" cy="857250"/>
          </a:xfrm>
        </p:spPr>
        <p:txBody>
          <a:bodyPr lIns="91435" tIns="45718" rIns="91435" bIns="45718">
            <a:normAutofit/>
          </a:bodyPr>
          <a:lstStyle/>
          <a:p>
            <a:r>
              <a:rPr lang="en-US" altLang="en-US" dirty="0">
                <a:solidFill>
                  <a:srgbClr val="FFFF00"/>
                </a:solidFill>
              </a:rPr>
              <a:t>Following Leadership Network</a:t>
            </a:r>
          </a:p>
        </p:txBody>
      </p:sp>
      <p:sp>
        <p:nvSpPr>
          <p:cNvPr id="34819" name="Content Placeholder 5"/>
          <p:cNvSpPr>
            <a:spLocks noGrp="1"/>
          </p:cNvSpPr>
          <p:nvPr>
            <p:ph idx="1"/>
          </p:nvPr>
        </p:nvSpPr>
        <p:spPr>
          <a:xfrm>
            <a:off x="152400" y="2362199"/>
            <a:ext cx="8839200" cy="3200401"/>
          </a:xfrm>
        </p:spPr>
        <p:txBody>
          <a:bodyPr>
            <a:normAutofit/>
          </a:bodyPr>
          <a:lstStyle/>
          <a:p>
            <a:r>
              <a:rPr lang="en-US" altLang="en-US" dirty="0"/>
              <a:t>@</a:t>
            </a:r>
            <a:r>
              <a:rPr lang="en-US" altLang="en-US" dirty="0" err="1"/>
              <a:t>warrenbird</a:t>
            </a:r>
            <a:r>
              <a:rPr lang="en-US" altLang="en-US" dirty="0"/>
              <a:t>, @</a:t>
            </a:r>
            <a:r>
              <a:rPr lang="en-US" altLang="en-US" dirty="0" err="1"/>
              <a:t>leadnet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C000"/>
                </a:solidFill>
              </a:rPr>
              <a:t>www.leadnet.org/advance</a:t>
            </a:r>
            <a:endParaRPr lang="en-US" altLang="en-US" dirty="0">
              <a:solidFill>
                <a:srgbClr val="FFC000"/>
              </a:solidFill>
            </a:endParaRPr>
          </a:p>
        </p:txBody>
      </p:sp>
      <p:pic>
        <p:nvPicPr>
          <p:cNvPr id="34820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935" y="2288389"/>
            <a:ext cx="962174" cy="96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935" y="4038600"/>
            <a:ext cx="3091904" cy="89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822" name="Straight Connector 6"/>
          <p:cNvCxnSpPr>
            <a:cxnSpLocks noChangeShapeType="1"/>
          </p:cNvCxnSpPr>
          <p:nvPr/>
        </p:nvCxnSpPr>
        <p:spPr bwMode="auto">
          <a:xfrm>
            <a:off x="767953" y="1524000"/>
            <a:ext cx="7715250" cy="0"/>
          </a:xfrm>
          <a:prstGeom prst="line">
            <a:avLst/>
          </a:prstGeom>
          <a:noFill/>
          <a:ln w="25400" algn="ctr">
            <a:solidFill>
              <a:srgbClr val="FFC000"/>
            </a:solidFill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538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N-log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45" y="2076825"/>
            <a:ext cx="8381990" cy="156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1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60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740"/>
            <a:ext cx="9144000" cy="533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364" y="327546"/>
            <a:ext cx="9785444" cy="62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7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" y="389151"/>
            <a:ext cx="8269048" cy="61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87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3" y="0"/>
            <a:ext cx="5551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582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47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69090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8456</TotalTime>
  <Words>116</Words>
  <Application>Microsoft Office PowerPoint</Application>
  <PresentationFormat>On-screen Show (4:3)</PresentationFormat>
  <Paragraphs>16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 Black </vt:lpstr>
      <vt:lpstr>What Has Money Got to Do with It?</vt:lpstr>
      <vt:lpstr>About Warren Bird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Following Leadership Network</vt:lpstr>
      <vt:lpstr>PowerPoint Presentation</vt:lpstr>
    </vt:vector>
  </TitlesOfParts>
  <Company>Cross Timbers Community Church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Thornton</dc:creator>
  <cp:lastModifiedBy>Warren Bird</cp:lastModifiedBy>
  <cp:revision>105</cp:revision>
  <dcterms:created xsi:type="dcterms:W3CDTF">2013-11-14T14:07:26Z</dcterms:created>
  <dcterms:modified xsi:type="dcterms:W3CDTF">2016-10-28T12:25:05Z</dcterms:modified>
</cp:coreProperties>
</file>