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60" r:id="rId5"/>
    <p:sldId id="262" r:id="rId6"/>
    <p:sldId id="261" r:id="rId7"/>
    <p:sldId id="263" r:id="rId8"/>
    <p:sldId id="264" r:id="rId9"/>
    <p:sldId id="268"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065" autoAdjust="0"/>
  </p:normalViewPr>
  <p:slideViewPr>
    <p:cSldViewPr>
      <p:cViewPr varScale="1">
        <p:scale>
          <a:sx n="87" d="100"/>
          <a:sy n="87" d="100"/>
        </p:scale>
        <p:origin x="-158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7BDE59-AFB2-406B-B431-3B5428A19B55}" type="datetimeFigureOut">
              <a:rPr lang="en-US" smtClean="0"/>
              <a:t>10/25/2016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5AEC79-C93A-41AE-94D6-9529EF007149}" type="slidenum">
              <a:rPr lang="en-US" smtClean="0"/>
              <a:t>‹#›</a:t>
            </a:fld>
            <a:endParaRPr lang="en-US"/>
          </a:p>
        </p:txBody>
      </p:sp>
    </p:spTree>
    <p:extLst>
      <p:ext uri="{BB962C8B-B14F-4D97-AF65-F5344CB8AC3E}">
        <p14:creationId xmlns:p14="http://schemas.microsoft.com/office/powerpoint/2010/main" val="602293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major differences in findings from other major studies on young adults and faith/spirituality, but provides confirmation of our already existing understandings.</a:t>
            </a:r>
            <a:r>
              <a:rPr lang="en-US" baseline="0" dirty="0" smtClean="0"/>
              <a:t> In short:</a:t>
            </a:r>
          </a:p>
          <a:p>
            <a:pPr marL="171450" indent="-171450">
              <a:buFontTx/>
              <a:buChar char="-"/>
            </a:pPr>
            <a:r>
              <a:rPr lang="en-US" baseline="0" dirty="0" smtClean="0"/>
              <a:t>Young adults are more religiously unaffiliated than older generational cohorts, but this doesn’t mean they aren’t religious or spiritual or don’t engage in faith practices. </a:t>
            </a:r>
          </a:p>
          <a:p>
            <a:pPr marL="171450" indent="-171450">
              <a:buFontTx/>
              <a:buChar char="-"/>
            </a:pPr>
            <a:endParaRPr lang="en-US" baseline="0" dirty="0" smtClean="0"/>
          </a:p>
          <a:p>
            <a:pPr marL="171450" indent="-171450">
              <a:buFontTx/>
              <a:buChar char="-"/>
            </a:pPr>
            <a:r>
              <a:rPr lang="en-US" baseline="0" dirty="0" smtClean="0"/>
              <a:t>These are only results on some of the items—testing for differences was done but not a lot of significant differences were found. Further analysis is needed. Full report summarizing the general results was presented to the UCC Board of Directors in March of this year.</a:t>
            </a:r>
            <a:endParaRPr lang="en-US" dirty="0" smtClean="0"/>
          </a:p>
          <a:p>
            <a:endParaRPr lang="en-US" dirty="0"/>
          </a:p>
        </p:txBody>
      </p:sp>
      <p:sp>
        <p:nvSpPr>
          <p:cNvPr id="4" name="Slide Number Placeholder 3"/>
          <p:cNvSpPr>
            <a:spLocks noGrp="1"/>
          </p:cNvSpPr>
          <p:nvPr>
            <p:ph type="sldNum" sz="quarter" idx="10"/>
          </p:nvPr>
        </p:nvSpPr>
        <p:spPr/>
        <p:txBody>
          <a:bodyPr/>
          <a:lstStyle/>
          <a:p>
            <a:fld id="{1F5AEC79-C93A-41AE-94D6-9529EF007149}" type="slidenum">
              <a:rPr lang="en-US" smtClean="0"/>
              <a:t>2</a:t>
            </a:fld>
            <a:endParaRPr lang="en-US"/>
          </a:p>
        </p:txBody>
      </p:sp>
    </p:spTree>
    <p:extLst>
      <p:ext uri="{BB962C8B-B14F-4D97-AF65-F5344CB8AC3E}">
        <p14:creationId xmlns:p14="http://schemas.microsoft.com/office/powerpoint/2010/main" val="3287884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15000"/>
              </a:lnSpc>
              <a:spcBef>
                <a:spcPts val="0"/>
              </a:spcBef>
              <a:spcAft>
                <a:spcPts val="1000"/>
              </a:spcAft>
            </a:pPr>
            <a:endParaRPr lang="en-US" dirty="0"/>
          </a:p>
        </p:txBody>
      </p:sp>
      <p:sp>
        <p:nvSpPr>
          <p:cNvPr id="4" name="Slide Number Placeholder 3"/>
          <p:cNvSpPr>
            <a:spLocks noGrp="1"/>
          </p:cNvSpPr>
          <p:nvPr>
            <p:ph type="sldNum" sz="quarter" idx="10"/>
          </p:nvPr>
        </p:nvSpPr>
        <p:spPr/>
        <p:txBody>
          <a:bodyPr/>
          <a:lstStyle/>
          <a:p>
            <a:fld id="{1F5AEC79-C93A-41AE-94D6-9529EF007149}" type="slidenum">
              <a:rPr lang="en-US" smtClean="0"/>
              <a:t>11</a:t>
            </a:fld>
            <a:endParaRPr lang="en-US"/>
          </a:p>
        </p:txBody>
      </p:sp>
    </p:spTree>
    <p:extLst>
      <p:ext uri="{BB962C8B-B14F-4D97-AF65-F5344CB8AC3E}">
        <p14:creationId xmlns:p14="http://schemas.microsoft.com/office/powerpoint/2010/main" val="3287884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general, young adults do not shy away from talking about their faith or spirituality with people they trust, whether family or friends. They identify themselves to be highly spiritual, but not very religious, which is a commonly known characteristic of this particular generation. </a:t>
            </a:r>
          </a:p>
          <a:p>
            <a:r>
              <a:rPr lang="en-US" dirty="0" smtClean="0"/>
              <a:t>For young adults, the term “religious” often equates with rituals and practices common to church and, more importantly, membership and participation in a brick-and-mortar church or other faith community. </a:t>
            </a:r>
          </a:p>
          <a:p>
            <a:endParaRPr lang="en-US" dirty="0" smtClean="0"/>
          </a:p>
          <a:p>
            <a:r>
              <a:rPr lang="en-US" dirty="0" smtClean="0"/>
              <a:t>High levels of spirituality are related with seeing the divine most through the following ways:</a:t>
            </a:r>
          </a:p>
          <a:p>
            <a:r>
              <a:rPr lang="en-US" dirty="0" smtClean="0"/>
              <a:t>-	Music and/or art</a:t>
            </a:r>
          </a:p>
          <a:p>
            <a:r>
              <a:rPr lang="en-US" dirty="0" smtClean="0"/>
              <a:t>-	Spending time with friends and family</a:t>
            </a:r>
          </a:p>
          <a:p>
            <a:r>
              <a:rPr lang="en-US" dirty="0" smtClean="0"/>
              <a:t>-	Spending time outdoors/in nature</a:t>
            </a:r>
          </a:p>
          <a:p>
            <a:r>
              <a:rPr lang="en-US" dirty="0" smtClean="0"/>
              <a:t>-	Serving their communities/helping people directly</a:t>
            </a:r>
          </a:p>
          <a:p>
            <a:endParaRPr lang="en-US" dirty="0" smtClean="0"/>
          </a:p>
          <a:p>
            <a:r>
              <a:rPr lang="en-US" dirty="0" smtClean="0"/>
              <a:t>Other actions were also frequently selected as ways that young adults connect to God–including worshipping in a faith community, personal/spiritual meditation or body work (yoga, Pilates, etc.), standing up for the rights of others in a quest for justice, and learning and engaging intellectually—but these items were secondary and rated relatively equally. Regular participants in a faith/spiritual community stated that they felt the presence of the divine in worship more frequently than other groups, which makes sense since they are more engaged in congregational life. Other activities that were named as connecting people to the divine included: Dance, sex, mushrooms, and other types of service to the wider/global community. </a:t>
            </a:r>
          </a:p>
          <a:p>
            <a:endParaRPr lang="en-US" dirty="0" smtClean="0"/>
          </a:p>
          <a:p>
            <a:r>
              <a:rPr lang="en-US" dirty="0" smtClean="0"/>
              <a:t>As a whole, reading holy text(s), spending time in sacred buildings, and spending time in spaces with significant spiritual meaning were not rated to be actions that connected young adults to the divine. Additionally, a significant portion (about 20%) of respondents articulated that they simply don’t feel the presence of the divine or don’t believe in the existence of the divine at all. With this generation being the most secular in recent memory, these results are important to note. </a:t>
            </a:r>
          </a:p>
          <a:p>
            <a:endParaRPr lang="en-US" dirty="0"/>
          </a:p>
        </p:txBody>
      </p:sp>
      <p:sp>
        <p:nvSpPr>
          <p:cNvPr id="4" name="Slide Number Placeholder 3"/>
          <p:cNvSpPr>
            <a:spLocks noGrp="1"/>
          </p:cNvSpPr>
          <p:nvPr>
            <p:ph type="sldNum" sz="quarter" idx="10"/>
          </p:nvPr>
        </p:nvSpPr>
        <p:spPr/>
        <p:txBody>
          <a:bodyPr/>
          <a:lstStyle/>
          <a:p>
            <a:fld id="{1F5AEC79-C93A-41AE-94D6-9529EF007149}" type="slidenum">
              <a:rPr lang="en-US" smtClean="0"/>
              <a:t>3</a:t>
            </a:fld>
            <a:endParaRPr lang="en-US"/>
          </a:p>
        </p:txBody>
      </p:sp>
    </p:spTree>
    <p:extLst>
      <p:ext uri="{BB962C8B-B14F-4D97-AF65-F5344CB8AC3E}">
        <p14:creationId xmlns:p14="http://schemas.microsoft.com/office/powerpoint/2010/main" val="3287884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Despite a general aversion to dogma, this population prays/meditates regularly and often prays for family and friends who are going through rough times or are sick/injured. </a:t>
            </a:r>
            <a:endParaRPr lang="en-US" dirty="0"/>
          </a:p>
        </p:txBody>
      </p:sp>
      <p:sp>
        <p:nvSpPr>
          <p:cNvPr id="4" name="Slide Number Placeholder 3"/>
          <p:cNvSpPr>
            <a:spLocks noGrp="1"/>
          </p:cNvSpPr>
          <p:nvPr>
            <p:ph type="sldNum" sz="quarter" idx="10"/>
          </p:nvPr>
        </p:nvSpPr>
        <p:spPr/>
        <p:txBody>
          <a:bodyPr/>
          <a:lstStyle/>
          <a:p>
            <a:fld id="{1F5AEC79-C93A-41AE-94D6-9529EF007149}" type="slidenum">
              <a:rPr lang="en-US" smtClean="0"/>
              <a:t>4</a:t>
            </a:fld>
            <a:endParaRPr lang="en-US"/>
          </a:p>
        </p:txBody>
      </p:sp>
    </p:spTree>
    <p:extLst>
      <p:ext uri="{BB962C8B-B14F-4D97-AF65-F5344CB8AC3E}">
        <p14:creationId xmlns:p14="http://schemas.microsoft.com/office/powerpoint/2010/main" val="3287884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Young adults envision the following attributes as most important for any church/faith/spiritual community: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Is fully inclusive of people from diverse backgrounds (LGBTQ, race/ethnicity, language, ability, gender, immigration status, etc.)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Encourages people to think for themselves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Serves the poor and/or oppressed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Works against systems of oppression for justice for all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Fosters an environment for making meaningful relationships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Foster a safe space or refuge for people in crisis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Also important to young adults, but rated slightly lower in terms of importance, includes the following: provides a place of comfort, stretches to accommodate accessibility needs, fosters connections in the wider community, and fosters personal transformation. Among all of these items, the broader themes of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inclusion/welcome, social justice, service to community, connection/relationships, and independent thinking/questioning</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are present. Young people want places where they not only feel safe and fully included, but also where others feel safe and fully included. They desire a faith community that is not focused on internal governance or management, but whose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mission and purpose is a lived phenomenon</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This is not to say that young adults don’t realize that governance and internal management are necessary; they just desire to re-structure the pre-established ways of going about these activities in order to place priority on connection and impact.   </a:t>
            </a:r>
          </a:p>
          <a:p>
            <a:endParaRPr lang="en-US" dirty="0"/>
          </a:p>
        </p:txBody>
      </p:sp>
      <p:sp>
        <p:nvSpPr>
          <p:cNvPr id="4" name="Slide Number Placeholder 3"/>
          <p:cNvSpPr>
            <a:spLocks noGrp="1"/>
          </p:cNvSpPr>
          <p:nvPr>
            <p:ph type="sldNum" sz="quarter" idx="10"/>
          </p:nvPr>
        </p:nvSpPr>
        <p:spPr/>
        <p:txBody>
          <a:bodyPr/>
          <a:lstStyle/>
          <a:p>
            <a:fld id="{1F5AEC79-C93A-41AE-94D6-9529EF007149}" type="slidenum">
              <a:rPr lang="en-US" smtClean="0"/>
              <a:t>5</a:t>
            </a:fld>
            <a:endParaRPr lang="en-US"/>
          </a:p>
        </p:txBody>
      </p:sp>
    </p:spTree>
    <p:extLst>
      <p:ext uri="{BB962C8B-B14F-4D97-AF65-F5344CB8AC3E}">
        <p14:creationId xmlns:p14="http://schemas.microsoft.com/office/powerpoint/2010/main" val="3287884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15000"/>
              </a:lnSpc>
              <a:spcBef>
                <a:spcPts val="0"/>
              </a:spcBef>
              <a:spcAft>
                <a:spcPts val="1000"/>
              </a:spcAft>
            </a:pPr>
            <a:r>
              <a:rPr lang="en-US" sz="1200" dirty="0" smtClean="0">
                <a:effectLst/>
                <a:latin typeface="+mn-lt"/>
                <a:ea typeface="Calibri"/>
                <a:cs typeface="Times New Roman"/>
              </a:rPr>
              <a:t>To further illustrate this point, surveyed young adults rated the following elements as not very important to a faith community: Having a building, preparing for the afterlife, and adhering to the same beliefs and doctrines. For this population, a building does not a church make. A faith community is truly a community, and the logistics of whether a building exists or not is a detail of little concern. This same pattern follows for whether or not a faith community has attractive programs for young adults or their children. As one respondent articulated, “If people are searching for attractive music and art programs, they will find specific music and art programs in the community.” Another individual said, “People—not programs—for my children are more important.” Additionally, freedom for thinking and questioning belief is expressed again with young adults placing minimal importance on adhering to particular beliefs or doctrines. </a:t>
            </a:r>
            <a:endParaRPr lang="en-US" sz="1100" dirty="0" smtClean="0">
              <a:effectLst/>
              <a:latin typeface="+mn-lt"/>
              <a:ea typeface="Calibri"/>
              <a:cs typeface="Times New Roman"/>
            </a:endParaRPr>
          </a:p>
          <a:p>
            <a:endParaRPr lang="en-US" sz="1200" dirty="0" smtClean="0">
              <a:effectLst/>
              <a:latin typeface="+mn-lt"/>
              <a:ea typeface="Calibri"/>
              <a:cs typeface="Times New Roman"/>
            </a:endParaRPr>
          </a:p>
          <a:p>
            <a:r>
              <a:rPr lang="en-US" sz="1200" dirty="0" smtClean="0">
                <a:effectLst/>
                <a:latin typeface="+mn-lt"/>
                <a:ea typeface="Calibri"/>
                <a:cs typeface="Times New Roman"/>
              </a:rPr>
              <a:t>At its very best, not surprisingly, young adults envision a faith community that is </a:t>
            </a:r>
            <a:r>
              <a:rPr lang="en-US" sz="1200" b="1" dirty="0" smtClean="0">
                <a:effectLst/>
                <a:latin typeface="+mn-lt"/>
                <a:ea typeface="Calibri"/>
                <a:cs typeface="Times New Roman"/>
              </a:rPr>
              <a:t>authentic, supportive, connectional, meaningful, diverse, and fully inclusive and welcoming</a:t>
            </a:r>
            <a:r>
              <a:rPr lang="en-US" sz="1200" dirty="0" smtClean="0">
                <a:effectLst/>
                <a:latin typeface="+mn-lt"/>
                <a:ea typeface="Calibri"/>
                <a:cs typeface="Times New Roman"/>
              </a:rPr>
              <a:t>. They desire a community that “emphasizes participation, not perfection.” </a:t>
            </a:r>
            <a:endParaRPr lang="en-US" dirty="0"/>
          </a:p>
        </p:txBody>
      </p:sp>
      <p:sp>
        <p:nvSpPr>
          <p:cNvPr id="4" name="Slide Number Placeholder 3"/>
          <p:cNvSpPr>
            <a:spLocks noGrp="1"/>
          </p:cNvSpPr>
          <p:nvPr>
            <p:ph type="sldNum" sz="quarter" idx="10"/>
          </p:nvPr>
        </p:nvSpPr>
        <p:spPr/>
        <p:txBody>
          <a:bodyPr/>
          <a:lstStyle/>
          <a:p>
            <a:fld id="{1F5AEC79-C93A-41AE-94D6-9529EF007149}" type="slidenum">
              <a:rPr lang="en-US" smtClean="0"/>
              <a:t>6</a:t>
            </a:fld>
            <a:endParaRPr lang="en-US"/>
          </a:p>
        </p:txBody>
      </p:sp>
    </p:spTree>
    <p:extLst>
      <p:ext uri="{BB962C8B-B14F-4D97-AF65-F5344CB8AC3E}">
        <p14:creationId xmlns:p14="http://schemas.microsoft.com/office/powerpoint/2010/main" val="3287884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15000"/>
              </a:lnSpc>
              <a:spcBef>
                <a:spcPts val="0"/>
              </a:spcBef>
              <a:spcAft>
                <a:spcPts val="1000"/>
              </a:spcAft>
            </a:pPr>
            <a:r>
              <a:rPr lang="en-US" sz="1200" dirty="0" smtClean="0">
                <a:effectLst/>
                <a:latin typeface="+mn-lt"/>
                <a:ea typeface="Calibri"/>
                <a:cs typeface="Times New Roman"/>
              </a:rPr>
              <a:t>Of most importance to this population is how a faith community reflects caring for the wellbeing of humans in the world and prevents harm, in addition to how the community lives out and teaches ideas of justice, rights, and individual autonomy. Previous generations may have placed greater emphasis on respecting traditions and following the rules established by a community, but that is not the case for younger generations. It is frustrating and disappointing for young adults when faith communities follow outdated or irrelevant traditions and practices. If those traditions have meanings that weather the test of time, then they are not opposed to carrying forward that legacy; but tradition for the sake of tradition is not of importance to them.</a:t>
            </a:r>
          </a:p>
          <a:p>
            <a:pPr marL="0" marR="0" algn="just">
              <a:lnSpc>
                <a:spcPct val="115000"/>
              </a:lnSpc>
              <a:spcBef>
                <a:spcPts val="0"/>
              </a:spcBef>
              <a:spcAft>
                <a:spcPts val="1000"/>
              </a:spcAft>
            </a:pPr>
            <a:r>
              <a:rPr lang="en-US" sz="1200" dirty="0" smtClean="0">
                <a:effectLst/>
                <a:latin typeface="+mn-lt"/>
                <a:ea typeface="Calibri"/>
                <a:cs typeface="Times New Roman"/>
              </a:rPr>
              <a:t> </a:t>
            </a:r>
            <a:endParaRPr lang="en-US" sz="1100" dirty="0" smtClean="0">
              <a:effectLst/>
              <a:latin typeface="+mn-lt"/>
              <a:ea typeface="Calibri"/>
              <a:cs typeface="Times New Roman"/>
            </a:endParaRPr>
          </a:p>
          <a:p>
            <a:pPr algn="just"/>
            <a:r>
              <a:rPr lang="en-US" sz="1200" dirty="0" smtClean="0">
                <a:effectLst/>
                <a:cs typeface="Times New Roman"/>
              </a:rPr>
              <a:t>Interestingly, young adults do not place a great deal of importance on whether or not there are other people their age with whom they can relate in any particular faith community. In general, </a:t>
            </a:r>
            <a:r>
              <a:rPr lang="en-US" sz="1200" b="1" dirty="0" smtClean="0">
                <a:effectLst/>
                <a:cs typeface="Times New Roman"/>
              </a:rPr>
              <a:t>young adults are able to find networks of people their age in other ways</a:t>
            </a:r>
            <a:r>
              <a:rPr lang="en-US" sz="1200" dirty="0" smtClean="0">
                <a:effectLst/>
                <a:cs typeface="Times New Roman"/>
              </a:rPr>
              <a:t>. What is more noteworthy, however, is that greater percentages of young adults of color who completed the survey indicated being more frustrated that there are no people of their particular racial/ethnic background with whom they can relate in their faith communities. Likewise, people who identified beyond the gender binary and/or as non-heterosexual indicated more frustration that there are no people of their particular gender identity or sexual identity with whom they can relate. This is important especially as it relates to young adults’ desires for equality and inclusion.  </a:t>
            </a:r>
            <a:endParaRPr lang="en-US" dirty="0" smtClean="0">
              <a:effectLst/>
            </a:endParaRPr>
          </a:p>
          <a:p>
            <a:pPr marL="0" marR="0" algn="just">
              <a:lnSpc>
                <a:spcPct val="115000"/>
              </a:lnSpc>
              <a:spcBef>
                <a:spcPts val="0"/>
              </a:spcBef>
              <a:spcAft>
                <a:spcPts val="1000"/>
              </a:spcAft>
            </a:pPr>
            <a:endParaRPr lang="en-US" dirty="0"/>
          </a:p>
        </p:txBody>
      </p:sp>
      <p:sp>
        <p:nvSpPr>
          <p:cNvPr id="4" name="Slide Number Placeholder 3"/>
          <p:cNvSpPr>
            <a:spLocks noGrp="1"/>
          </p:cNvSpPr>
          <p:nvPr>
            <p:ph type="sldNum" sz="quarter" idx="10"/>
          </p:nvPr>
        </p:nvSpPr>
        <p:spPr/>
        <p:txBody>
          <a:bodyPr/>
          <a:lstStyle/>
          <a:p>
            <a:fld id="{1F5AEC79-C93A-41AE-94D6-9529EF007149}" type="slidenum">
              <a:rPr lang="en-US" smtClean="0"/>
              <a:t>7</a:t>
            </a:fld>
            <a:endParaRPr lang="en-US"/>
          </a:p>
        </p:txBody>
      </p:sp>
    </p:spTree>
    <p:extLst>
      <p:ext uri="{BB962C8B-B14F-4D97-AF65-F5344CB8AC3E}">
        <p14:creationId xmlns:p14="http://schemas.microsoft.com/office/powerpoint/2010/main" val="3287884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15000"/>
              </a:lnSpc>
              <a:spcBef>
                <a:spcPts val="0"/>
              </a:spcBef>
              <a:spcAft>
                <a:spcPts val="1000"/>
              </a:spcAft>
            </a:pPr>
            <a:r>
              <a:rPr lang="en-US" sz="1200" dirty="0" smtClean="0">
                <a:effectLst/>
                <a:latin typeface="+mn-lt"/>
                <a:ea typeface="Calibri"/>
                <a:cs typeface="Times New Roman"/>
              </a:rPr>
              <a:t>As already indicated, young adults care deeply about the world in which they live and seek to affect change on a number of levels. They see the ways that many institutions have failed to bring about change, but still bring a sense of hope that they can cultivate and participate in systems that will make a positive difference. The issues that will impact most greatly the world in the next ten years, as named by young adults, are:</a:t>
            </a:r>
            <a:endParaRPr lang="en-US" sz="1100" dirty="0" smtClean="0">
              <a:effectLst/>
              <a:latin typeface="+mn-lt"/>
              <a:ea typeface="Calibri"/>
              <a:cs typeface="Times New Roman"/>
            </a:endParaRPr>
          </a:p>
          <a:p>
            <a:pPr marL="342900" marR="0" lvl="0" indent="-342900" algn="just">
              <a:lnSpc>
                <a:spcPct val="115000"/>
              </a:lnSpc>
              <a:spcBef>
                <a:spcPts val="0"/>
              </a:spcBef>
              <a:spcAft>
                <a:spcPts val="0"/>
              </a:spcAft>
              <a:buFont typeface="Calibri"/>
              <a:buChar char="-"/>
            </a:pPr>
            <a:r>
              <a:rPr lang="en-US" sz="1200" dirty="0" smtClean="0">
                <a:effectLst/>
                <a:latin typeface="+mn-lt"/>
                <a:ea typeface="Calibri"/>
                <a:cs typeface="Times New Roman"/>
              </a:rPr>
              <a:t>Climate change/environmental justice</a:t>
            </a:r>
            <a:endParaRPr lang="en-US" sz="1100" dirty="0" smtClean="0">
              <a:effectLst/>
              <a:latin typeface="+mn-lt"/>
              <a:ea typeface="Calibri"/>
              <a:cs typeface="Times New Roman"/>
            </a:endParaRPr>
          </a:p>
          <a:p>
            <a:pPr marL="342900" marR="0" lvl="0" indent="-342900" algn="just">
              <a:lnSpc>
                <a:spcPct val="115000"/>
              </a:lnSpc>
              <a:spcBef>
                <a:spcPts val="0"/>
              </a:spcBef>
              <a:spcAft>
                <a:spcPts val="0"/>
              </a:spcAft>
              <a:buFont typeface="Calibri"/>
              <a:buChar char="-"/>
            </a:pPr>
            <a:r>
              <a:rPr lang="en-US" sz="1200" dirty="0" smtClean="0">
                <a:effectLst/>
                <a:latin typeface="+mn-lt"/>
                <a:ea typeface="Calibri"/>
                <a:cs typeface="Times New Roman"/>
              </a:rPr>
              <a:t>Racial justice</a:t>
            </a:r>
            <a:endParaRPr lang="en-US" sz="1100" dirty="0" smtClean="0">
              <a:effectLst/>
              <a:latin typeface="+mn-lt"/>
              <a:ea typeface="Calibri"/>
              <a:cs typeface="Times New Roman"/>
            </a:endParaRPr>
          </a:p>
          <a:p>
            <a:pPr marL="342900" marR="0" lvl="0" indent="-342900" algn="just">
              <a:lnSpc>
                <a:spcPct val="115000"/>
              </a:lnSpc>
              <a:spcBef>
                <a:spcPts val="0"/>
              </a:spcBef>
              <a:spcAft>
                <a:spcPts val="0"/>
              </a:spcAft>
              <a:buFont typeface="Calibri"/>
              <a:buChar char="-"/>
            </a:pPr>
            <a:r>
              <a:rPr lang="en-US" sz="1200" dirty="0" smtClean="0">
                <a:effectLst/>
                <a:latin typeface="+mn-lt"/>
                <a:ea typeface="Calibri"/>
                <a:cs typeface="Times New Roman"/>
              </a:rPr>
              <a:t>Income inequality</a:t>
            </a:r>
            <a:endParaRPr lang="en-US" sz="1100" dirty="0" smtClean="0">
              <a:effectLst/>
              <a:latin typeface="+mn-lt"/>
              <a:ea typeface="Calibri"/>
              <a:cs typeface="Times New Roman"/>
            </a:endParaRPr>
          </a:p>
          <a:p>
            <a:pPr marL="342900" marR="0" lvl="0" indent="-342900" algn="just">
              <a:lnSpc>
                <a:spcPct val="115000"/>
              </a:lnSpc>
              <a:spcBef>
                <a:spcPts val="0"/>
              </a:spcBef>
              <a:spcAft>
                <a:spcPts val="0"/>
              </a:spcAft>
              <a:buFont typeface="Calibri"/>
              <a:buChar char="-"/>
            </a:pPr>
            <a:r>
              <a:rPr lang="en-US" sz="1200" dirty="0" smtClean="0">
                <a:effectLst/>
                <a:latin typeface="+mn-lt"/>
                <a:ea typeface="Calibri"/>
                <a:cs typeface="Times New Roman"/>
              </a:rPr>
              <a:t>Immigration reform and immigration rights</a:t>
            </a:r>
            <a:endParaRPr lang="en-US" sz="1100" dirty="0" smtClean="0">
              <a:effectLst/>
              <a:latin typeface="+mn-lt"/>
              <a:ea typeface="Calibri"/>
              <a:cs typeface="Times New Roman"/>
            </a:endParaRPr>
          </a:p>
          <a:p>
            <a:pPr marL="342900" marR="0" lvl="0" indent="-342900" algn="just">
              <a:lnSpc>
                <a:spcPct val="115000"/>
              </a:lnSpc>
              <a:spcBef>
                <a:spcPts val="0"/>
              </a:spcBef>
              <a:spcAft>
                <a:spcPts val="0"/>
              </a:spcAft>
              <a:buFont typeface="Calibri"/>
              <a:buChar char="-"/>
            </a:pPr>
            <a:r>
              <a:rPr lang="en-US" sz="1200" dirty="0" smtClean="0">
                <a:effectLst/>
                <a:latin typeface="+mn-lt"/>
                <a:ea typeface="Calibri"/>
                <a:cs typeface="Times New Roman"/>
              </a:rPr>
              <a:t>Mental issues and awareness</a:t>
            </a:r>
            <a:endParaRPr lang="en-US" sz="1100" dirty="0" smtClean="0">
              <a:effectLst/>
              <a:latin typeface="+mn-lt"/>
              <a:ea typeface="Calibri"/>
              <a:cs typeface="Times New Roman"/>
            </a:endParaRPr>
          </a:p>
          <a:p>
            <a:pPr marL="342900" marR="0" lvl="0" indent="-342900" algn="just">
              <a:lnSpc>
                <a:spcPct val="115000"/>
              </a:lnSpc>
              <a:spcBef>
                <a:spcPts val="0"/>
              </a:spcBef>
              <a:spcAft>
                <a:spcPts val="1000"/>
              </a:spcAft>
              <a:buFont typeface="Calibri"/>
              <a:buChar char="-"/>
            </a:pPr>
            <a:r>
              <a:rPr lang="en-US" sz="1200" dirty="0" smtClean="0">
                <a:effectLst/>
                <a:latin typeface="+mn-lt"/>
                <a:ea typeface="Calibri"/>
                <a:cs typeface="Times New Roman"/>
              </a:rPr>
              <a:t>Religious intolerance/violence</a:t>
            </a:r>
          </a:p>
          <a:p>
            <a:pPr marL="342900" marR="0" lvl="0" indent="-342900" algn="just">
              <a:lnSpc>
                <a:spcPct val="115000"/>
              </a:lnSpc>
              <a:spcBef>
                <a:spcPts val="0"/>
              </a:spcBef>
              <a:spcAft>
                <a:spcPts val="1000"/>
              </a:spcAft>
              <a:buFont typeface="Calibri"/>
              <a:buChar char="-"/>
            </a:pPr>
            <a:endParaRPr lang="en-US" sz="1100" dirty="0" smtClean="0">
              <a:effectLst/>
              <a:latin typeface="+mn-lt"/>
              <a:ea typeface="Calibri"/>
              <a:cs typeface="Times New Roman"/>
            </a:endParaRPr>
          </a:p>
          <a:p>
            <a:pPr marL="0" marR="0" algn="just">
              <a:lnSpc>
                <a:spcPct val="115000"/>
              </a:lnSpc>
              <a:spcBef>
                <a:spcPts val="0"/>
              </a:spcBef>
              <a:spcAft>
                <a:spcPts val="1000"/>
              </a:spcAft>
            </a:pPr>
            <a:r>
              <a:rPr lang="en-US" sz="1200" dirty="0" smtClean="0">
                <a:effectLst/>
                <a:latin typeface="+mn-lt"/>
                <a:ea typeface="Calibri"/>
                <a:cs typeface="Times New Roman"/>
              </a:rPr>
              <a:t>Though not selected as frequently as the above items, other issues that young adults believe will impact the world in the next ten years are LGBTQ rights, mass incarceration and criminal justice reform, excessive use of force/militarization of police forces, and women’s rights/gender equality. Some also named gun violence/control, terrorism, drugs, and access to clean water as pressing issues in the present and future.</a:t>
            </a:r>
          </a:p>
          <a:p>
            <a:pPr marL="0" marR="0" algn="just">
              <a:lnSpc>
                <a:spcPct val="115000"/>
              </a:lnSpc>
              <a:spcBef>
                <a:spcPts val="0"/>
              </a:spcBef>
              <a:spcAft>
                <a:spcPts val="1000"/>
              </a:spcAft>
            </a:pPr>
            <a:endParaRPr lang="en-US" sz="1100" dirty="0" smtClean="0">
              <a:effectLst/>
              <a:latin typeface="+mn-lt"/>
              <a:ea typeface="Calibri"/>
              <a:cs typeface="Times New Roman"/>
            </a:endParaRPr>
          </a:p>
          <a:p>
            <a:pPr algn="just"/>
            <a:r>
              <a:rPr lang="en-US" sz="1200" dirty="0" smtClean="0">
                <a:effectLst/>
                <a:cs typeface="Times New Roman"/>
              </a:rPr>
              <a:t>People under 40 described </a:t>
            </a:r>
            <a:r>
              <a:rPr lang="en-US" sz="1200" b="1" dirty="0" smtClean="0">
                <a:effectLst/>
                <a:cs typeface="Times New Roman"/>
              </a:rPr>
              <a:t>myriad ways that the religious communities can work to address these issues in coming years</a:t>
            </a:r>
            <a:r>
              <a:rPr lang="en-US" sz="1200" dirty="0" smtClean="0">
                <a:effectLst/>
                <a:cs typeface="Times New Roman"/>
              </a:rPr>
              <a:t>, some of which include prayer, legislative action, activism, partnerships with organizations already working on these issues, building awareness/education, training, speaking out, providing a welcoming, safe space and leading by example. Some respondents articulated that any organization can work to address these issues; as the faith communities, it is important to engage in </a:t>
            </a:r>
            <a:r>
              <a:rPr lang="en-US" sz="1200" b="1" dirty="0" smtClean="0">
                <a:effectLst/>
                <a:cs typeface="Times New Roman"/>
              </a:rPr>
              <a:t>addressing systemic issues through our faith, providing theological and spiritual foundations for this work</a:t>
            </a:r>
            <a:r>
              <a:rPr lang="en-US" sz="1200" dirty="0" smtClean="0">
                <a:effectLst/>
                <a:cs typeface="Times New Roman"/>
              </a:rPr>
              <a:t>.</a:t>
            </a:r>
            <a:endParaRPr lang="en-US" dirty="0" smtClean="0">
              <a:effectLst/>
            </a:endParaRPr>
          </a:p>
          <a:p>
            <a:pPr algn="just"/>
            <a:r>
              <a:rPr lang="en-US" sz="1200" dirty="0" smtClean="0">
                <a:effectLst/>
                <a:cs typeface="Times New Roman"/>
              </a:rPr>
              <a:t> </a:t>
            </a:r>
            <a:endParaRPr lang="en-US" dirty="0" smtClean="0">
              <a:effectLst/>
            </a:endParaRPr>
          </a:p>
          <a:p>
            <a:pPr algn="just"/>
            <a:r>
              <a:rPr lang="en-US" sz="1200" dirty="0" smtClean="0">
                <a:effectLst/>
                <a:cs typeface="Times New Roman"/>
              </a:rPr>
              <a:t>Organizations to which many young adults are committed include Black Lives Matter, Planned Parenthood, Heifer Project, Habitat for Humanity, Amnesty International, Humane Society, and various other local, national, and international organizations. In short, </a:t>
            </a:r>
            <a:r>
              <a:rPr lang="en-US" sz="1200" b="1" dirty="0" smtClean="0">
                <a:effectLst/>
                <a:cs typeface="Times New Roman"/>
              </a:rPr>
              <a:t>passion and action for others and for the wider world is a distinctive part of the character of younger generations</a:t>
            </a:r>
            <a:r>
              <a:rPr lang="en-US" sz="1200" dirty="0" smtClean="0">
                <a:effectLst/>
                <a:cs typeface="Times New Roman"/>
              </a:rPr>
              <a:t>. </a:t>
            </a:r>
            <a:endParaRPr lang="en-US" dirty="0" smtClean="0">
              <a:effectLst/>
            </a:endParaRPr>
          </a:p>
          <a:p>
            <a:pPr marL="0" marR="0" algn="just">
              <a:lnSpc>
                <a:spcPct val="115000"/>
              </a:lnSpc>
              <a:spcBef>
                <a:spcPts val="0"/>
              </a:spcBef>
              <a:spcAft>
                <a:spcPts val="1000"/>
              </a:spcAft>
            </a:pPr>
            <a:endParaRPr lang="en-US" dirty="0"/>
          </a:p>
        </p:txBody>
      </p:sp>
      <p:sp>
        <p:nvSpPr>
          <p:cNvPr id="4" name="Slide Number Placeholder 3"/>
          <p:cNvSpPr>
            <a:spLocks noGrp="1"/>
          </p:cNvSpPr>
          <p:nvPr>
            <p:ph type="sldNum" sz="quarter" idx="10"/>
          </p:nvPr>
        </p:nvSpPr>
        <p:spPr/>
        <p:txBody>
          <a:bodyPr/>
          <a:lstStyle/>
          <a:p>
            <a:fld id="{1F5AEC79-C93A-41AE-94D6-9529EF007149}" type="slidenum">
              <a:rPr lang="en-US" smtClean="0"/>
              <a:t>8</a:t>
            </a:fld>
            <a:endParaRPr lang="en-US"/>
          </a:p>
        </p:txBody>
      </p:sp>
    </p:spTree>
    <p:extLst>
      <p:ext uri="{BB962C8B-B14F-4D97-AF65-F5344CB8AC3E}">
        <p14:creationId xmlns:p14="http://schemas.microsoft.com/office/powerpoint/2010/main" val="3287884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15000"/>
              </a:lnSpc>
              <a:spcBef>
                <a:spcPts val="0"/>
              </a:spcBef>
              <a:spcAft>
                <a:spcPts val="1000"/>
              </a:spcAft>
            </a:pPr>
            <a:endParaRPr lang="en-US" dirty="0"/>
          </a:p>
        </p:txBody>
      </p:sp>
      <p:sp>
        <p:nvSpPr>
          <p:cNvPr id="4" name="Slide Number Placeholder 3"/>
          <p:cNvSpPr>
            <a:spLocks noGrp="1"/>
          </p:cNvSpPr>
          <p:nvPr>
            <p:ph type="sldNum" sz="quarter" idx="10"/>
          </p:nvPr>
        </p:nvSpPr>
        <p:spPr/>
        <p:txBody>
          <a:bodyPr/>
          <a:lstStyle/>
          <a:p>
            <a:fld id="{1F5AEC79-C93A-41AE-94D6-9529EF007149}" type="slidenum">
              <a:rPr lang="en-US" smtClean="0"/>
              <a:t>9</a:t>
            </a:fld>
            <a:endParaRPr lang="en-US"/>
          </a:p>
        </p:txBody>
      </p:sp>
    </p:spTree>
    <p:extLst>
      <p:ext uri="{BB962C8B-B14F-4D97-AF65-F5344CB8AC3E}">
        <p14:creationId xmlns:p14="http://schemas.microsoft.com/office/powerpoint/2010/main" val="3287884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just">
              <a:lnSpc>
                <a:spcPct val="115000"/>
              </a:lnSpc>
              <a:spcBef>
                <a:spcPts val="0"/>
              </a:spcBef>
              <a:spcAft>
                <a:spcPts val="0"/>
              </a:spcAft>
              <a:buFont typeface="Calibri"/>
              <a:buChar char="-"/>
            </a:pPr>
            <a:r>
              <a:rPr lang="en-US" sz="1200" dirty="0" smtClean="0">
                <a:effectLst/>
                <a:latin typeface="+mn-lt"/>
                <a:ea typeface="Calibri"/>
                <a:cs typeface="Times New Roman"/>
              </a:rPr>
              <a:t>In what ways might the church move beyond its understanding as a brick-and-mortar space into being a mission-driven organization?</a:t>
            </a:r>
            <a:endParaRPr lang="en-US" sz="1100" dirty="0" smtClean="0">
              <a:effectLst/>
              <a:latin typeface="+mn-lt"/>
              <a:ea typeface="Calibri"/>
              <a:cs typeface="Times New Roman"/>
            </a:endParaRPr>
          </a:p>
          <a:p>
            <a:pPr marL="342900" marR="0" lvl="0" indent="-342900" algn="just">
              <a:lnSpc>
                <a:spcPct val="115000"/>
              </a:lnSpc>
              <a:spcBef>
                <a:spcPts val="0"/>
              </a:spcBef>
              <a:spcAft>
                <a:spcPts val="0"/>
              </a:spcAft>
              <a:buFont typeface="Calibri"/>
              <a:buChar char="-"/>
            </a:pPr>
            <a:r>
              <a:rPr lang="en-US" sz="1200" dirty="0" smtClean="0">
                <a:effectLst/>
                <a:latin typeface="+mn-lt"/>
                <a:ea typeface="Calibri"/>
                <a:cs typeface="Times New Roman"/>
              </a:rPr>
              <a:t>Are the ways that young adults connect with God/the divine legitimized and incorporated into our ways of doing and being church?</a:t>
            </a:r>
            <a:endParaRPr lang="en-US" sz="1100" dirty="0" smtClean="0">
              <a:effectLst/>
              <a:latin typeface="+mn-lt"/>
              <a:ea typeface="Calibri"/>
              <a:cs typeface="Times New Roman"/>
            </a:endParaRPr>
          </a:p>
          <a:p>
            <a:pPr marL="342900" marR="0" lvl="0" indent="-342900" algn="just">
              <a:lnSpc>
                <a:spcPct val="115000"/>
              </a:lnSpc>
              <a:spcBef>
                <a:spcPts val="0"/>
              </a:spcBef>
              <a:spcAft>
                <a:spcPts val="0"/>
              </a:spcAft>
              <a:buFont typeface="Calibri"/>
              <a:buChar char="-"/>
            </a:pPr>
            <a:r>
              <a:rPr lang="en-US" sz="1200" dirty="0" smtClean="0">
                <a:effectLst/>
                <a:latin typeface="+mn-lt"/>
                <a:ea typeface="Calibri"/>
                <a:cs typeface="Times New Roman"/>
              </a:rPr>
              <a:t>How does the UCC embody elements of community that are important to young adults such as connection, authenticity, vulnerability, safe space, and full inclusion/welcome?</a:t>
            </a:r>
            <a:endParaRPr lang="en-US" sz="1100" dirty="0" smtClean="0">
              <a:effectLst/>
              <a:latin typeface="+mn-lt"/>
              <a:ea typeface="Calibri"/>
              <a:cs typeface="Times New Roman"/>
            </a:endParaRPr>
          </a:p>
          <a:p>
            <a:pPr marL="342900" marR="0" lvl="0" indent="-342900" algn="just">
              <a:lnSpc>
                <a:spcPct val="115000"/>
              </a:lnSpc>
              <a:spcBef>
                <a:spcPts val="0"/>
              </a:spcBef>
              <a:spcAft>
                <a:spcPts val="0"/>
              </a:spcAft>
              <a:buFont typeface="Calibri"/>
              <a:buChar char="-"/>
            </a:pPr>
            <a:r>
              <a:rPr lang="en-US" sz="1200" dirty="0" smtClean="0">
                <a:effectLst/>
                <a:latin typeface="+mn-lt"/>
                <a:ea typeface="Calibri"/>
                <a:cs typeface="Times New Roman"/>
              </a:rPr>
              <a:t>How might the personal experiences, leadership, and wisdom of young adults be acknowledged, legitimized, and incorporated into the whole life of the church?</a:t>
            </a:r>
            <a:endParaRPr lang="en-US" sz="1100" dirty="0" smtClean="0">
              <a:effectLst/>
              <a:latin typeface="+mn-lt"/>
              <a:ea typeface="Calibri"/>
              <a:cs typeface="Times New Roman"/>
            </a:endParaRPr>
          </a:p>
          <a:p>
            <a:pPr marL="342900" marR="0" lvl="0" indent="-342900" algn="just">
              <a:lnSpc>
                <a:spcPct val="115000"/>
              </a:lnSpc>
              <a:spcBef>
                <a:spcPts val="0"/>
              </a:spcBef>
              <a:spcAft>
                <a:spcPts val="0"/>
              </a:spcAft>
              <a:buFont typeface="Calibri"/>
              <a:buChar char="-"/>
            </a:pPr>
            <a:r>
              <a:rPr lang="en-US" sz="1200" dirty="0" smtClean="0">
                <a:effectLst/>
                <a:latin typeface="+mn-lt"/>
                <a:ea typeface="Calibri"/>
                <a:cs typeface="Times New Roman"/>
              </a:rPr>
              <a:t>How might faith be practiced differently to meet the needs, as well as consider the values, of younger generations, particularly by de-emphasizing dogma and emphasizing independent thinking and questioning?</a:t>
            </a:r>
            <a:endParaRPr lang="en-US" sz="1100" dirty="0" smtClean="0">
              <a:effectLst/>
              <a:latin typeface="+mn-lt"/>
              <a:ea typeface="Calibri"/>
              <a:cs typeface="Times New Roman"/>
            </a:endParaRPr>
          </a:p>
          <a:p>
            <a:pPr marL="342900" marR="0" lvl="0" indent="-342900" algn="just">
              <a:lnSpc>
                <a:spcPct val="115000"/>
              </a:lnSpc>
              <a:spcBef>
                <a:spcPts val="0"/>
              </a:spcBef>
              <a:spcAft>
                <a:spcPts val="0"/>
              </a:spcAft>
              <a:buFont typeface="Calibri"/>
              <a:buChar char="-"/>
            </a:pPr>
            <a:r>
              <a:rPr lang="en-US" sz="1200" dirty="0" smtClean="0">
                <a:effectLst/>
                <a:latin typeface="+mn-lt"/>
                <a:ea typeface="Calibri"/>
                <a:cs typeface="Times New Roman"/>
              </a:rPr>
              <a:t>How is the UCC working to address the national and global issues that young adults believe will impact the world greatly in the coming decade?</a:t>
            </a:r>
            <a:endParaRPr lang="en-US" sz="1100" dirty="0" smtClean="0">
              <a:effectLst/>
              <a:latin typeface="+mn-lt"/>
              <a:ea typeface="Calibri"/>
              <a:cs typeface="Times New Roman"/>
            </a:endParaRPr>
          </a:p>
          <a:p>
            <a:pPr marL="342900" marR="0" lvl="0" indent="-342900" algn="just">
              <a:lnSpc>
                <a:spcPct val="115000"/>
              </a:lnSpc>
              <a:spcBef>
                <a:spcPts val="0"/>
              </a:spcBef>
              <a:spcAft>
                <a:spcPts val="1000"/>
              </a:spcAft>
              <a:buFont typeface="Calibri"/>
              <a:buChar char="-"/>
            </a:pPr>
            <a:r>
              <a:rPr lang="en-US" sz="1200" dirty="0" smtClean="0">
                <a:effectLst/>
                <a:latin typeface="+mn-lt"/>
                <a:ea typeface="Calibri"/>
                <a:cs typeface="Times New Roman"/>
              </a:rPr>
              <a:t>Is church as a personally and communally transformative movement possible?</a:t>
            </a:r>
            <a:endParaRPr lang="en-US" sz="1100" dirty="0" smtClean="0">
              <a:effectLst/>
              <a:latin typeface="+mn-lt"/>
              <a:ea typeface="Calibri"/>
              <a:cs typeface="Times New Roman"/>
            </a:endParaRPr>
          </a:p>
          <a:p>
            <a:pPr marL="0" marR="0" algn="just">
              <a:lnSpc>
                <a:spcPct val="115000"/>
              </a:lnSpc>
              <a:spcBef>
                <a:spcPts val="0"/>
              </a:spcBef>
              <a:spcAft>
                <a:spcPts val="1000"/>
              </a:spcAft>
            </a:pPr>
            <a:endParaRPr lang="en-US" dirty="0"/>
          </a:p>
        </p:txBody>
      </p:sp>
      <p:sp>
        <p:nvSpPr>
          <p:cNvPr id="4" name="Slide Number Placeholder 3"/>
          <p:cNvSpPr>
            <a:spLocks noGrp="1"/>
          </p:cNvSpPr>
          <p:nvPr>
            <p:ph type="sldNum" sz="quarter" idx="10"/>
          </p:nvPr>
        </p:nvSpPr>
        <p:spPr/>
        <p:txBody>
          <a:bodyPr/>
          <a:lstStyle/>
          <a:p>
            <a:fld id="{1F5AEC79-C93A-41AE-94D6-9529EF007149}" type="slidenum">
              <a:rPr lang="en-US" smtClean="0"/>
              <a:t>10</a:t>
            </a:fld>
            <a:endParaRPr lang="en-US"/>
          </a:p>
        </p:txBody>
      </p:sp>
    </p:spTree>
    <p:extLst>
      <p:ext uri="{BB962C8B-B14F-4D97-AF65-F5344CB8AC3E}">
        <p14:creationId xmlns:p14="http://schemas.microsoft.com/office/powerpoint/2010/main" val="32878849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8FCD9FEB-2E55-4BD9-AFF0-C92C9F8417E4}" type="datetimeFigureOut">
              <a:rPr lang="en-US" smtClean="0"/>
              <a:t>10/25/2016</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AD66380C-CD63-4273-8AF6-F5D9361B0180}" type="slidenum">
              <a:rPr lang="en-US" smtClean="0"/>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8FCD9FEB-2E55-4BD9-AFF0-C92C9F8417E4}" type="datetimeFigureOut">
              <a:rPr lang="en-US" smtClean="0"/>
              <a:t>10/25/2016</a:t>
            </a:fld>
            <a:endParaRPr lang="en-US"/>
          </a:p>
        </p:txBody>
      </p:sp>
      <p:sp>
        <p:nvSpPr>
          <p:cNvPr id="14" name="Slide Number Placeholder 13"/>
          <p:cNvSpPr>
            <a:spLocks noGrp="1"/>
          </p:cNvSpPr>
          <p:nvPr>
            <p:ph type="sldNum" sz="quarter" idx="11"/>
          </p:nvPr>
        </p:nvSpPr>
        <p:spPr/>
        <p:txBody>
          <a:bodyPr/>
          <a:lstStyle/>
          <a:p>
            <a:fld id="{AD66380C-CD63-4273-8AF6-F5D9361B0180}"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8FCD9FEB-2E55-4BD9-AFF0-C92C9F8417E4}" type="datetimeFigureOut">
              <a:rPr lang="en-US" smtClean="0"/>
              <a:t>10/25/2016</a:t>
            </a:fld>
            <a:endParaRPr lang="en-US"/>
          </a:p>
        </p:txBody>
      </p:sp>
      <p:sp>
        <p:nvSpPr>
          <p:cNvPr id="14" name="Slide Number Placeholder 13"/>
          <p:cNvSpPr>
            <a:spLocks noGrp="1"/>
          </p:cNvSpPr>
          <p:nvPr>
            <p:ph type="sldNum" sz="quarter" idx="11"/>
          </p:nvPr>
        </p:nvSpPr>
        <p:spPr/>
        <p:txBody>
          <a:bodyPr/>
          <a:lstStyle/>
          <a:p>
            <a:fld id="{AD66380C-CD63-4273-8AF6-F5D9361B0180}"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8FCD9FEB-2E55-4BD9-AFF0-C92C9F8417E4}" type="datetimeFigureOut">
              <a:rPr lang="en-US" smtClean="0"/>
              <a:t>10/25/2016</a:t>
            </a:fld>
            <a:endParaRPr lang="en-US"/>
          </a:p>
        </p:txBody>
      </p:sp>
      <p:sp>
        <p:nvSpPr>
          <p:cNvPr id="11" name="Slide Number Placeholder 10"/>
          <p:cNvSpPr>
            <a:spLocks noGrp="1"/>
          </p:cNvSpPr>
          <p:nvPr>
            <p:ph type="sldNum" sz="quarter" idx="11"/>
          </p:nvPr>
        </p:nvSpPr>
        <p:spPr/>
        <p:txBody>
          <a:bodyPr/>
          <a:lstStyle/>
          <a:p>
            <a:fld id="{AD66380C-CD63-4273-8AF6-F5D9361B0180}"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8FCD9FEB-2E55-4BD9-AFF0-C92C9F8417E4}" type="datetimeFigureOut">
              <a:rPr lang="en-US" smtClean="0"/>
              <a:t>10/25/2016</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AD66380C-CD63-4273-8AF6-F5D9361B0180}" type="slidenum">
              <a:rPr lang="en-US" smtClean="0"/>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8FCD9FEB-2E55-4BD9-AFF0-C92C9F8417E4}" type="datetimeFigureOut">
              <a:rPr lang="en-US" smtClean="0"/>
              <a:t>10/25/2016</a:t>
            </a:fld>
            <a:endParaRPr lang="en-US"/>
          </a:p>
        </p:txBody>
      </p:sp>
      <p:sp>
        <p:nvSpPr>
          <p:cNvPr id="13" name="Slide Number Placeholder 12"/>
          <p:cNvSpPr>
            <a:spLocks noGrp="1"/>
          </p:cNvSpPr>
          <p:nvPr>
            <p:ph type="sldNum" sz="quarter" idx="11"/>
          </p:nvPr>
        </p:nvSpPr>
        <p:spPr/>
        <p:txBody>
          <a:bodyPr/>
          <a:lstStyle/>
          <a:p>
            <a:fld id="{AD66380C-CD63-4273-8AF6-F5D9361B0180}"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8FCD9FEB-2E55-4BD9-AFF0-C92C9F8417E4}" type="datetimeFigureOut">
              <a:rPr lang="en-US" smtClean="0"/>
              <a:t>10/25/2016</a:t>
            </a:fld>
            <a:endParaRPr lang="en-US"/>
          </a:p>
        </p:txBody>
      </p:sp>
      <p:sp>
        <p:nvSpPr>
          <p:cNvPr id="14" name="Slide Number Placeholder 13"/>
          <p:cNvSpPr>
            <a:spLocks noGrp="1"/>
          </p:cNvSpPr>
          <p:nvPr>
            <p:ph type="sldNum" sz="quarter" idx="11"/>
          </p:nvPr>
        </p:nvSpPr>
        <p:spPr/>
        <p:txBody>
          <a:bodyPr/>
          <a:lstStyle/>
          <a:p>
            <a:fld id="{AD66380C-CD63-4273-8AF6-F5D9361B0180}"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8FCD9FEB-2E55-4BD9-AFF0-C92C9F8417E4}" type="datetimeFigureOut">
              <a:rPr lang="en-US" smtClean="0"/>
              <a:t>10/25/2016</a:t>
            </a:fld>
            <a:endParaRPr lang="en-US"/>
          </a:p>
        </p:txBody>
      </p:sp>
      <p:sp>
        <p:nvSpPr>
          <p:cNvPr id="10" name="Slide Number Placeholder 9"/>
          <p:cNvSpPr>
            <a:spLocks noGrp="1"/>
          </p:cNvSpPr>
          <p:nvPr>
            <p:ph type="sldNum" sz="quarter" idx="11"/>
          </p:nvPr>
        </p:nvSpPr>
        <p:spPr/>
        <p:txBody>
          <a:bodyPr/>
          <a:lstStyle/>
          <a:p>
            <a:fld id="{AD66380C-CD63-4273-8AF6-F5D9361B0180}" type="slidenum">
              <a:rPr lang="en-US" smtClean="0"/>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FCD9FEB-2E55-4BD9-AFF0-C92C9F8417E4}" type="datetimeFigureOut">
              <a:rPr lang="en-US" smtClean="0"/>
              <a:t>10/25/2016</a:t>
            </a:fld>
            <a:endParaRPr lang="en-US"/>
          </a:p>
        </p:txBody>
      </p:sp>
      <p:sp>
        <p:nvSpPr>
          <p:cNvPr id="9" name="Slide Number Placeholder 8"/>
          <p:cNvSpPr>
            <a:spLocks noGrp="1"/>
          </p:cNvSpPr>
          <p:nvPr>
            <p:ph type="sldNum" sz="quarter" idx="11"/>
          </p:nvPr>
        </p:nvSpPr>
        <p:spPr/>
        <p:txBody>
          <a:bodyPr/>
          <a:lstStyle/>
          <a:p>
            <a:fld id="{AD66380C-CD63-4273-8AF6-F5D9361B018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8FCD9FEB-2E55-4BD9-AFF0-C92C9F8417E4}" type="datetimeFigureOut">
              <a:rPr lang="en-US" smtClean="0"/>
              <a:t>10/25/2016</a:t>
            </a:fld>
            <a:endParaRPr lang="en-US"/>
          </a:p>
        </p:txBody>
      </p:sp>
      <p:sp>
        <p:nvSpPr>
          <p:cNvPr id="16" name="Slide Number Placeholder 15"/>
          <p:cNvSpPr>
            <a:spLocks noGrp="1"/>
          </p:cNvSpPr>
          <p:nvPr>
            <p:ph type="sldNum" sz="quarter" idx="11"/>
          </p:nvPr>
        </p:nvSpPr>
        <p:spPr/>
        <p:txBody>
          <a:bodyPr/>
          <a:lstStyle/>
          <a:p>
            <a:fld id="{AD66380C-CD63-4273-8AF6-F5D9361B0180}"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8FCD9FEB-2E55-4BD9-AFF0-C92C9F8417E4}" type="datetimeFigureOut">
              <a:rPr lang="en-US" smtClean="0"/>
              <a:t>10/25/2016</a:t>
            </a:fld>
            <a:endParaRPr lang="en-US"/>
          </a:p>
        </p:txBody>
      </p:sp>
      <p:sp>
        <p:nvSpPr>
          <p:cNvPr id="17" name="Slide Number Placeholder 16"/>
          <p:cNvSpPr>
            <a:spLocks noGrp="1"/>
          </p:cNvSpPr>
          <p:nvPr>
            <p:ph type="sldNum" sz="quarter" idx="11"/>
          </p:nvPr>
        </p:nvSpPr>
        <p:spPr/>
        <p:txBody>
          <a:bodyPr/>
          <a:lstStyle/>
          <a:p>
            <a:fld id="{AD66380C-CD63-4273-8AF6-F5D9361B0180}"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AD66380C-CD63-4273-8AF6-F5D9361B0180}" type="slidenum">
              <a:rPr lang="en-US" smtClean="0"/>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8FCD9FEB-2E55-4BD9-AFF0-C92C9F8417E4}" type="datetimeFigureOut">
              <a:rPr lang="en-US" smtClean="0"/>
              <a:t>10/25/2016</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724400"/>
            <a:ext cx="6248400" cy="1676400"/>
          </a:xfrm>
        </p:spPr>
        <p:txBody>
          <a:bodyPr>
            <a:noAutofit/>
          </a:bodyPr>
          <a:lstStyle/>
          <a:p>
            <a:r>
              <a:rPr lang="en-US" sz="2000" dirty="0" smtClean="0"/>
              <a:t>Rev. Kristina Lizardy-Hajbi, Ph.D.</a:t>
            </a:r>
          </a:p>
          <a:p>
            <a:r>
              <a:rPr lang="en-US" sz="2000" dirty="0" smtClean="0"/>
              <a:t>Director, Center for Analytics, Research and Data</a:t>
            </a:r>
          </a:p>
          <a:p>
            <a:r>
              <a:rPr lang="en-US" sz="2000" dirty="0" smtClean="0"/>
              <a:t>United Church of Christ</a:t>
            </a:r>
          </a:p>
          <a:p>
            <a:r>
              <a:rPr lang="en-US" sz="2000" dirty="0" smtClean="0"/>
              <a:t>Cleveland, OH 44115</a:t>
            </a:r>
          </a:p>
          <a:p>
            <a:r>
              <a:rPr lang="en-US" sz="2000" dirty="0" smtClean="0"/>
              <a:t>hajbik@ucc.org</a:t>
            </a:r>
            <a:endParaRPr lang="en-US" sz="2000" dirty="0"/>
          </a:p>
        </p:txBody>
      </p:sp>
      <p:sp>
        <p:nvSpPr>
          <p:cNvPr id="2" name="Title 1"/>
          <p:cNvSpPr>
            <a:spLocks noGrp="1"/>
          </p:cNvSpPr>
          <p:nvPr>
            <p:ph type="title"/>
          </p:nvPr>
        </p:nvSpPr>
        <p:spPr>
          <a:xfrm>
            <a:off x="1598468" y="1981200"/>
            <a:ext cx="5029200" cy="2133600"/>
          </a:xfrm>
        </p:spPr>
        <p:txBody>
          <a:bodyPr>
            <a:noAutofit/>
          </a:bodyPr>
          <a:lstStyle/>
          <a:p>
            <a:r>
              <a:rPr lang="en-US" sz="4000" dirty="0" smtClean="0"/>
              <a:t>Young Adults and Spirituality: What Does A Transformative Church Look Like?</a:t>
            </a:r>
            <a:endParaRPr lang="en-US" sz="4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7764"/>
            <a:ext cx="2933700" cy="86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474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7772400" cy="5105400"/>
          </a:xfrm>
        </p:spPr>
        <p:txBody>
          <a:bodyPr anchor="t">
            <a:noAutofit/>
          </a:bodyPr>
          <a:lstStyle/>
          <a:p>
            <a:r>
              <a:rPr lang="en-US" sz="2400" dirty="0" smtClean="0"/>
              <a:t>Solidifies existing research on young adults and spirituality (Pew, PPRI, Christian Smith, etc.)</a:t>
            </a:r>
          </a:p>
          <a:p>
            <a:pPr lvl="1">
              <a:buClr>
                <a:prstClr val="black">
                  <a:lumMod val="50000"/>
                  <a:lumOff val="50000"/>
                </a:prstClr>
              </a:buClr>
            </a:pPr>
            <a:r>
              <a:rPr lang="en-US" sz="2000" dirty="0" smtClean="0">
                <a:solidFill>
                  <a:prstClr val="black">
                    <a:lumMod val="85000"/>
                  </a:prstClr>
                </a:solidFill>
              </a:rPr>
              <a:t>“How </a:t>
            </a:r>
            <a:r>
              <a:rPr lang="en-US" sz="2000" dirty="0">
                <a:solidFill>
                  <a:prstClr val="black">
                    <a:lumMod val="85000"/>
                  </a:prstClr>
                </a:solidFill>
              </a:rPr>
              <a:t>We Gather” – Angie Thurston and Casper </a:t>
            </a:r>
            <a:r>
              <a:rPr lang="en-US" sz="2000" dirty="0" err="1">
                <a:solidFill>
                  <a:prstClr val="black">
                    <a:lumMod val="85000"/>
                  </a:prstClr>
                </a:solidFill>
              </a:rPr>
              <a:t>ter</a:t>
            </a:r>
            <a:r>
              <a:rPr lang="en-US" sz="2000" dirty="0">
                <a:solidFill>
                  <a:prstClr val="black">
                    <a:lumMod val="85000"/>
                  </a:prstClr>
                </a:solidFill>
              </a:rPr>
              <a:t> </a:t>
            </a:r>
            <a:r>
              <a:rPr lang="en-US" sz="2000" dirty="0" err="1">
                <a:solidFill>
                  <a:prstClr val="black">
                    <a:lumMod val="85000"/>
                  </a:prstClr>
                </a:solidFill>
              </a:rPr>
              <a:t>Kuile</a:t>
            </a:r>
            <a:r>
              <a:rPr lang="en-US" sz="2000" dirty="0">
                <a:solidFill>
                  <a:prstClr val="black">
                    <a:lumMod val="85000"/>
                  </a:prstClr>
                </a:solidFill>
              </a:rPr>
              <a:t>: </a:t>
            </a:r>
            <a:r>
              <a:rPr lang="en-US" sz="2000" dirty="0">
                <a:solidFill>
                  <a:srgbClr val="FF0000"/>
                </a:solidFill>
              </a:rPr>
              <a:t>http://howwegather.org/ </a:t>
            </a:r>
          </a:p>
          <a:p>
            <a:pPr lvl="2">
              <a:buClr>
                <a:prstClr val="black">
                  <a:lumMod val="50000"/>
                  <a:lumOff val="50000"/>
                </a:prstClr>
              </a:buClr>
            </a:pPr>
            <a:r>
              <a:rPr lang="en-US" sz="2000" dirty="0">
                <a:solidFill>
                  <a:schemeClr val="tx1"/>
                </a:solidFill>
              </a:rPr>
              <a:t>Community, Personal Transformation, Social Transformation, Purpose Finding, Creativity, Accountability</a:t>
            </a:r>
            <a:endParaRPr lang="en-US" sz="2000" dirty="0" smtClean="0">
              <a:solidFill>
                <a:schemeClr val="tx1"/>
              </a:solidFill>
            </a:endParaRPr>
          </a:p>
          <a:p>
            <a:r>
              <a:rPr lang="en-US" sz="2400" dirty="0" smtClean="0"/>
              <a:t>Survey </a:t>
            </a:r>
            <a:r>
              <a:rPr lang="en-US" sz="2400" dirty="0" smtClean="0"/>
              <a:t>is currently collecting data with individuals 40+ in order to provide comparisons</a:t>
            </a:r>
          </a:p>
          <a:p>
            <a:endParaRPr lang="en-US" sz="2400" dirty="0" smtClean="0"/>
          </a:p>
          <a:p>
            <a:pPr marL="0" indent="0">
              <a:buNone/>
            </a:pPr>
            <a:r>
              <a:rPr lang="en-US" sz="2400" dirty="0" smtClean="0"/>
              <a:t>Limitations:</a:t>
            </a:r>
          </a:p>
          <a:p>
            <a:r>
              <a:rPr lang="en-US" sz="2400" dirty="0" smtClean="0"/>
              <a:t>Sampling challenges</a:t>
            </a:r>
          </a:p>
          <a:p>
            <a:r>
              <a:rPr lang="en-US" sz="2400" dirty="0" smtClean="0"/>
              <a:t>Survey language/phrasing</a:t>
            </a:r>
          </a:p>
          <a:p>
            <a:r>
              <a:rPr lang="en-US" sz="2400" dirty="0" smtClean="0"/>
              <a:t>Factor analysis, regression analyses</a:t>
            </a:r>
          </a:p>
          <a:p>
            <a:endParaRPr lang="en-US" sz="1600" dirty="0"/>
          </a:p>
        </p:txBody>
      </p:sp>
      <p:sp>
        <p:nvSpPr>
          <p:cNvPr id="3" name="Title 2"/>
          <p:cNvSpPr>
            <a:spLocks noGrp="1"/>
          </p:cNvSpPr>
          <p:nvPr>
            <p:ph type="title"/>
          </p:nvPr>
        </p:nvSpPr>
        <p:spPr>
          <a:xfrm>
            <a:off x="1600200" y="152400"/>
            <a:ext cx="6705600" cy="762000"/>
          </a:xfrm>
        </p:spPr>
        <p:txBody>
          <a:bodyPr/>
          <a:lstStyle/>
          <a:p>
            <a:r>
              <a:rPr lang="en-US" dirty="0" smtClean="0"/>
              <a:t>Conclusions/Limitations</a:t>
            </a:r>
            <a:endParaRPr lang="en-US" dirty="0"/>
          </a:p>
        </p:txBody>
      </p:sp>
    </p:spTree>
    <p:extLst>
      <p:ext uri="{BB962C8B-B14F-4D97-AF65-F5344CB8AC3E}">
        <p14:creationId xmlns:p14="http://schemas.microsoft.com/office/powerpoint/2010/main" val="2308395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4909" y="685800"/>
            <a:ext cx="7744691" cy="1371600"/>
          </a:xfrm>
        </p:spPr>
        <p:txBody>
          <a:bodyPr>
            <a:normAutofit fontScale="90000"/>
          </a:bodyPr>
          <a:lstStyle/>
          <a:p>
            <a:pPr algn="ctr"/>
            <a:r>
              <a:rPr lang="en-US" dirty="0" smtClean="0"/>
              <a:t>Complete Report:</a:t>
            </a:r>
            <a:br>
              <a:rPr lang="en-US" dirty="0" smtClean="0"/>
            </a:br>
            <a:r>
              <a:rPr lang="en-US" dirty="0">
                <a:solidFill>
                  <a:srgbClr val="FF0000"/>
                </a:solidFill>
              </a:rPr>
              <a:t>http://www.uccfiles.com/pdf/Strategic-Visioning-Task-Force-Survey-Summary-Report.pdf</a:t>
            </a:r>
            <a:r>
              <a:rPr lang="en-US" dirty="0"/>
              <a:t/>
            </a:r>
            <a:br>
              <a:rPr lang="en-US" dirty="0"/>
            </a:br>
            <a:endParaRPr lang="en-US"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733800" y="5181600"/>
            <a:ext cx="4407790" cy="1292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676400" y="2590800"/>
            <a:ext cx="6553200" cy="2308324"/>
          </a:xfrm>
          <a:prstGeom prst="rect">
            <a:avLst/>
          </a:prstGeom>
          <a:noFill/>
        </p:spPr>
        <p:txBody>
          <a:bodyPr wrap="square" rtlCol="0">
            <a:spAutoFit/>
          </a:bodyPr>
          <a:lstStyle/>
          <a:p>
            <a:pPr algn="r"/>
            <a:r>
              <a:rPr lang="en-US" dirty="0" smtClean="0"/>
              <a:t>Rev. Kristina Lizardy-Hajbi, Ph.D.</a:t>
            </a:r>
          </a:p>
          <a:p>
            <a:pPr algn="r"/>
            <a:r>
              <a:rPr lang="en-US" dirty="0" smtClean="0"/>
              <a:t>Director</a:t>
            </a:r>
          </a:p>
          <a:p>
            <a:pPr algn="r"/>
            <a:r>
              <a:rPr lang="en-US" dirty="0" smtClean="0"/>
              <a:t>Center for Analytics, Research and Data (CARD)</a:t>
            </a:r>
          </a:p>
          <a:p>
            <a:pPr algn="r"/>
            <a:r>
              <a:rPr lang="en-US" dirty="0" smtClean="0"/>
              <a:t>United Church of Christ</a:t>
            </a:r>
          </a:p>
          <a:p>
            <a:pPr algn="r"/>
            <a:r>
              <a:rPr lang="en-US" dirty="0" smtClean="0"/>
              <a:t>700 Prospect Avenue East</a:t>
            </a:r>
          </a:p>
          <a:p>
            <a:pPr algn="r"/>
            <a:r>
              <a:rPr lang="en-US" dirty="0" smtClean="0"/>
              <a:t>Cleveland, OH 44115</a:t>
            </a:r>
          </a:p>
          <a:p>
            <a:pPr algn="r"/>
            <a:r>
              <a:rPr lang="en-US" dirty="0" smtClean="0">
                <a:solidFill>
                  <a:srgbClr val="FF0000"/>
                </a:solidFill>
              </a:rPr>
              <a:t>www.ucc.org/research</a:t>
            </a:r>
          </a:p>
          <a:p>
            <a:pPr algn="r"/>
            <a:r>
              <a:rPr lang="en-US" dirty="0" smtClean="0">
                <a:solidFill>
                  <a:srgbClr val="FF0000"/>
                </a:solidFill>
              </a:rPr>
              <a:t>hajbik@ucc.org </a:t>
            </a:r>
            <a:endParaRPr lang="en-US" dirty="0">
              <a:solidFill>
                <a:srgbClr val="FF0000"/>
              </a:solidFill>
            </a:endParaRPr>
          </a:p>
        </p:txBody>
      </p:sp>
    </p:spTree>
    <p:extLst>
      <p:ext uri="{BB962C8B-B14F-4D97-AF65-F5344CB8AC3E}">
        <p14:creationId xmlns:p14="http://schemas.microsoft.com/office/powerpoint/2010/main" val="2706187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305800" cy="4800599"/>
          </a:xfrm>
        </p:spPr>
        <p:txBody>
          <a:bodyPr anchor="t">
            <a:noAutofit/>
          </a:bodyPr>
          <a:lstStyle/>
          <a:p>
            <a:r>
              <a:rPr lang="en-US" sz="2000" dirty="0" smtClean="0">
                <a:solidFill>
                  <a:srgbClr val="FF0000"/>
                </a:solidFill>
              </a:rPr>
              <a:t>Question: What will a transformative church look like in ten years?</a:t>
            </a:r>
          </a:p>
          <a:p>
            <a:pPr lvl="1"/>
            <a:r>
              <a:rPr lang="en-US" sz="1800" dirty="0" smtClean="0"/>
              <a:t>75-item online survey of individuals under 40 on their faith/spirituality beliefs, practices, thoughts on faith communities, and personal priorities/passions</a:t>
            </a:r>
          </a:p>
          <a:p>
            <a:pPr lvl="1"/>
            <a:r>
              <a:rPr lang="en-US" sz="1800" dirty="0" smtClean="0"/>
              <a:t>Convenience/purposive/snowball sampling</a:t>
            </a:r>
          </a:p>
          <a:p>
            <a:endParaRPr lang="en-US" sz="1600" dirty="0" smtClean="0"/>
          </a:p>
          <a:p>
            <a:r>
              <a:rPr lang="en-US" sz="2000" dirty="0" smtClean="0">
                <a:solidFill>
                  <a:srgbClr val="FF0000"/>
                </a:solidFill>
              </a:rPr>
              <a:t>Results</a:t>
            </a:r>
          </a:p>
          <a:p>
            <a:pPr lvl="1"/>
            <a:r>
              <a:rPr lang="en-US" sz="1800" dirty="0" smtClean="0"/>
              <a:t>2,824 valid responses</a:t>
            </a:r>
          </a:p>
          <a:p>
            <a:pPr lvl="1"/>
            <a:r>
              <a:rPr lang="en-US" sz="1800" dirty="0" smtClean="0"/>
              <a:t>66.6% completion rate</a:t>
            </a:r>
          </a:p>
          <a:p>
            <a:pPr lvl="1"/>
            <a:r>
              <a:rPr lang="en-US" sz="1800" dirty="0" smtClean="0"/>
              <a:t>Ministers (8.6%); laypersons (91.4%)</a:t>
            </a:r>
          </a:p>
          <a:p>
            <a:pPr lvl="1"/>
            <a:r>
              <a:rPr lang="en-US" sz="1800" dirty="0" smtClean="0"/>
              <a:t>Connected with the UCC (33.4%); not connected with the UCC (66.6%)</a:t>
            </a:r>
          </a:p>
          <a:p>
            <a:pPr lvl="1"/>
            <a:r>
              <a:rPr lang="en-US" sz="1800" dirty="0"/>
              <a:t>R</a:t>
            </a:r>
            <a:r>
              <a:rPr lang="en-US" sz="1800" dirty="0" smtClean="0"/>
              <a:t>esponses </a:t>
            </a:r>
            <a:r>
              <a:rPr lang="en-US" sz="1800" dirty="0"/>
              <a:t>were weighted in order to give equal emphasis to four different groups of respondents:</a:t>
            </a:r>
          </a:p>
          <a:p>
            <a:pPr lvl="2"/>
            <a:r>
              <a:rPr lang="en-US" sz="1600" b="1" dirty="0">
                <a:solidFill>
                  <a:srgbClr val="002060"/>
                </a:solidFill>
              </a:rPr>
              <a:t>Regular participants in a spiritual/faith community</a:t>
            </a:r>
          </a:p>
          <a:p>
            <a:pPr lvl="2"/>
            <a:r>
              <a:rPr lang="en-US" sz="1600" b="1" dirty="0">
                <a:solidFill>
                  <a:srgbClr val="002060"/>
                </a:solidFill>
              </a:rPr>
              <a:t>Lapsed members or infrequent participants in a spiritual/faith community</a:t>
            </a:r>
          </a:p>
          <a:p>
            <a:pPr lvl="2"/>
            <a:r>
              <a:rPr lang="en-US" sz="1600" b="1" dirty="0">
                <a:solidFill>
                  <a:srgbClr val="002060"/>
                </a:solidFill>
              </a:rPr>
              <a:t>Individuals disconnected from religious practice, but identified as a person of faith/spirituality</a:t>
            </a:r>
          </a:p>
          <a:p>
            <a:pPr lvl="2"/>
            <a:r>
              <a:rPr lang="en-US" sz="1600" b="1" dirty="0">
                <a:solidFill>
                  <a:srgbClr val="002060"/>
                </a:solidFill>
              </a:rPr>
              <a:t>Individuals disconnected from religious practice, and not interested in </a:t>
            </a:r>
            <a:r>
              <a:rPr lang="en-US" sz="1600" b="1" dirty="0" smtClean="0">
                <a:solidFill>
                  <a:srgbClr val="002060"/>
                </a:solidFill>
              </a:rPr>
              <a:t>faith/spirituality</a:t>
            </a:r>
            <a:endParaRPr lang="en-US" sz="1600" b="1" dirty="0">
              <a:solidFill>
                <a:srgbClr val="002060"/>
              </a:solidFill>
            </a:endParaRPr>
          </a:p>
        </p:txBody>
      </p:sp>
      <p:sp>
        <p:nvSpPr>
          <p:cNvPr id="3" name="Title 2"/>
          <p:cNvSpPr>
            <a:spLocks noGrp="1"/>
          </p:cNvSpPr>
          <p:nvPr>
            <p:ph type="title"/>
          </p:nvPr>
        </p:nvSpPr>
        <p:spPr>
          <a:xfrm>
            <a:off x="1371600" y="228600"/>
            <a:ext cx="6705600" cy="762000"/>
          </a:xfrm>
        </p:spPr>
        <p:txBody>
          <a:bodyPr/>
          <a:lstStyle/>
          <a:p>
            <a:r>
              <a:rPr lang="en-US" dirty="0" smtClean="0"/>
              <a:t>Overview</a:t>
            </a:r>
            <a:endParaRPr lang="en-US" dirty="0"/>
          </a:p>
        </p:txBody>
      </p:sp>
    </p:spTree>
    <p:extLst>
      <p:ext uri="{BB962C8B-B14F-4D97-AF65-F5344CB8AC3E}">
        <p14:creationId xmlns:p14="http://schemas.microsoft.com/office/powerpoint/2010/main" val="588078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7772400" cy="762000"/>
          </a:xfrm>
        </p:spPr>
        <p:txBody>
          <a:bodyPr anchor="t">
            <a:noAutofit/>
          </a:bodyPr>
          <a:lstStyle/>
          <a:p>
            <a:r>
              <a:rPr lang="en-US" dirty="0" smtClean="0"/>
              <a:t>I feel the presence of the divine most through… (Choose up to 5 options out of 13 options)</a:t>
            </a:r>
            <a:endParaRPr lang="en-US" sz="1600" dirty="0"/>
          </a:p>
          <a:p>
            <a:pPr marL="411480" lvl="2" indent="0">
              <a:buNone/>
            </a:pPr>
            <a:endParaRPr lang="en-US" sz="1600" dirty="0"/>
          </a:p>
        </p:txBody>
      </p:sp>
      <p:sp>
        <p:nvSpPr>
          <p:cNvPr id="3" name="Title 2"/>
          <p:cNvSpPr>
            <a:spLocks noGrp="1"/>
          </p:cNvSpPr>
          <p:nvPr>
            <p:ph type="title"/>
          </p:nvPr>
        </p:nvSpPr>
        <p:spPr>
          <a:xfrm>
            <a:off x="1600200" y="152400"/>
            <a:ext cx="6705600" cy="762000"/>
          </a:xfrm>
        </p:spPr>
        <p:txBody>
          <a:bodyPr/>
          <a:lstStyle/>
          <a:p>
            <a:r>
              <a:rPr lang="en-US" dirty="0" smtClean="0"/>
              <a:t>Personal Beliefs and Practices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87169930"/>
              </p:ext>
            </p:extLst>
          </p:nvPr>
        </p:nvGraphicFramePr>
        <p:xfrm>
          <a:off x="609600" y="1828800"/>
          <a:ext cx="7772400" cy="4617720"/>
        </p:xfrm>
        <a:graphic>
          <a:graphicData uri="http://schemas.openxmlformats.org/drawingml/2006/table">
            <a:tbl>
              <a:tblPr firstRow="1" bandRow="1">
                <a:tableStyleId>{5C22544A-7EE6-4342-B048-85BDC9FD1C3A}</a:tableStyleId>
              </a:tblPr>
              <a:tblGrid>
                <a:gridCol w="5943600"/>
                <a:gridCol w="1828800"/>
              </a:tblGrid>
              <a:tr h="370840">
                <a:tc>
                  <a:txBody>
                    <a:bodyPr/>
                    <a:lstStyle/>
                    <a:p>
                      <a:r>
                        <a:rPr lang="en-US" dirty="0" smtClean="0"/>
                        <a:t>Item</a:t>
                      </a:r>
                      <a:endParaRPr lang="en-US" dirty="0"/>
                    </a:p>
                  </a:txBody>
                  <a:tcPr/>
                </a:tc>
                <a:tc>
                  <a:txBody>
                    <a:bodyPr/>
                    <a:lstStyle/>
                    <a:p>
                      <a:r>
                        <a:rPr lang="en-US" dirty="0" smtClean="0"/>
                        <a:t>Percent</a:t>
                      </a:r>
                      <a:r>
                        <a:rPr lang="en-US" baseline="0" dirty="0" smtClean="0"/>
                        <a:t> Selected</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smtClean="0"/>
                        <a:t>Highest</a:t>
                      </a:r>
                    </a:p>
                  </a:txBody>
                  <a:tcPr/>
                </a:tc>
                <a:tc>
                  <a:txBody>
                    <a:bodyPr/>
                    <a:lstStyle/>
                    <a:p>
                      <a:pPr algn="ct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Spending time outdoors/nature</a:t>
                      </a:r>
                    </a:p>
                  </a:txBody>
                  <a:tcPr/>
                </a:tc>
                <a:tc>
                  <a:txBody>
                    <a:bodyPr/>
                    <a:lstStyle/>
                    <a:p>
                      <a:pPr algn="ctr"/>
                      <a:r>
                        <a:rPr lang="en-US" dirty="0" smtClean="0"/>
                        <a:t>50.7</a:t>
                      </a:r>
                      <a:endParaRPr lang="en-US" dirty="0"/>
                    </a:p>
                  </a:txBody>
                  <a:tcPr/>
                </a:tc>
              </a:tr>
              <a:tr h="370840">
                <a:tc>
                  <a:txBody>
                    <a:bodyPr/>
                    <a:lstStyle/>
                    <a:p>
                      <a:r>
                        <a:rPr lang="en-US" dirty="0" smtClean="0"/>
                        <a:t>Music and/or art</a:t>
                      </a:r>
                      <a:endParaRPr lang="en-US" dirty="0"/>
                    </a:p>
                  </a:txBody>
                  <a:tcPr/>
                </a:tc>
                <a:tc>
                  <a:txBody>
                    <a:bodyPr/>
                    <a:lstStyle/>
                    <a:p>
                      <a:pPr algn="ctr"/>
                      <a:r>
                        <a:rPr lang="en-US" dirty="0" smtClean="0"/>
                        <a:t>45.9</a:t>
                      </a:r>
                      <a:endParaRPr lang="en-US" dirty="0"/>
                    </a:p>
                  </a:txBody>
                  <a:tcPr/>
                </a:tc>
              </a:tr>
              <a:tr h="370840">
                <a:tc>
                  <a:txBody>
                    <a:bodyPr/>
                    <a:lstStyle/>
                    <a:p>
                      <a:r>
                        <a:rPr lang="en-US" dirty="0" smtClean="0"/>
                        <a:t>Serving their communities/helping people directly</a:t>
                      </a:r>
                      <a:endParaRPr lang="en-US" dirty="0"/>
                    </a:p>
                  </a:txBody>
                  <a:tcPr/>
                </a:tc>
                <a:tc>
                  <a:txBody>
                    <a:bodyPr/>
                    <a:lstStyle/>
                    <a:p>
                      <a:pPr algn="ctr"/>
                      <a:r>
                        <a:rPr lang="en-US" dirty="0" smtClean="0"/>
                        <a:t>40.4</a:t>
                      </a:r>
                      <a:endParaRPr lang="en-US" dirty="0"/>
                    </a:p>
                  </a:txBody>
                  <a:tcPr/>
                </a:tc>
              </a:tr>
              <a:tr h="370840">
                <a:tc>
                  <a:txBody>
                    <a:bodyPr/>
                    <a:lstStyle/>
                    <a:p>
                      <a:r>
                        <a:rPr lang="en-US" dirty="0" smtClean="0"/>
                        <a:t>Spending time with family and friends</a:t>
                      </a:r>
                      <a:endParaRPr lang="en-US" dirty="0"/>
                    </a:p>
                  </a:txBody>
                  <a:tcPr/>
                </a:tc>
                <a:tc>
                  <a:txBody>
                    <a:bodyPr/>
                    <a:lstStyle/>
                    <a:p>
                      <a:pPr algn="ctr"/>
                      <a:r>
                        <a:rPr lang="en-US" dirty="0" smtClean="0"/>
                        <a:t>35.6</a:t>
                      </a:r>
                      <a:endParaRPr lang="en-US" dirty="0"/>
                    </a:p>
                  </a:txBody>
                  <a:tcPr/>
                </a:tc>
              </a:tr>
              <a:tr h="370840">
                <a:tc>
                  <a:txBody>
                    <a:bodyPr/>
                    <a:lstStyle/>
                    <a:p>
                      <a:endParaRPr lang="en-US" dirty="0"/>
                    </a:p>
                  </a:txBody>
                  <a:tcPr/>
                </a:tc>
                <a:tc>
                  <a:txBody>
                    <a:bodyPr/>
                    <a:lstStyle/>
                    <a:p>
                      <a:pPr algn="ctr"/>
                      <a:endParaRPr lang="en-US" dirty="0"/>
                    </a:p>
                  </a:txBody>
                  <a:tcPr/>
                </a:tc>
              </a:tr>
              <a:tr h="370840">
                <a:tc>
                  <a:txBody>
                    <a:bodyPr/>
                    <a:lstStyle/>
                    <a:p>
                      <a:r>
                        <a:rPr lang="en-US" b="1" u="sng" dirty="0" smtClean="0"/>
                        <a:t>Lowest</a:t>
                      </a:r>
                    </a:p>
                  </a:txBody>
                  <a:tcPr/>
                </a:tc>
                <a:tc>
                  <a:txBody>
                    <a:bodyPr/>
                    <a:lstStyle/>
                    <a:p>
                      <a:pPr algn="ctr"/>
                      <a:endParaRPr lang="en-US" dirty="0"/>
                    </a:p>
                  </a:txBody>
                  <a:tcPr/>
                </a:tc>
              </a:tr>
              <a:tr h="370840">
                <a:tc>
                  <a:txBody>
                    <a:bodyPr/>
                    <a:lstStyle/>
                    <a:p>
                      <a:r>
                        <a:rPr lang="en-US" dirty="0" smtClean="0"/>
                        <a:t>Spending time in space(s) with significant</a:t>
                      </a:r>
                      <a:r>
                        <a:rPr lang="en-US" baseline="0" dirty="0" smtClean="0"/>
                        <a:t> spiritual meaning (a camp, retreat center, labyrinth, holy site, etc.)</a:t>
                      </a:r>
                      <a:endParaRPr lang="en-US" dirty="0"/>
                    </a:p>
                  </a:txBody>
                  <a:tcPr/>
                </a:tc>
                <a:tc>
                  <a:txBody>
                    <a:bodyPr/>
                    <a:lstStyle/>
                    <a:p>
                      <a:pPr algn="ctr"/>
                      <a:r>
                        <a:rPr lang="en-US" dirty="0" smtClean="0"/>
                        <a:t>20.7</a:t>
                      </a:r>
                      <a:endParaRPr lang="en-US" dirty="0"/>
                    </a:p>
                  </a:txBody>
                  <a:tcPr/>
                </a:tc>
              </a:tr>
              <a:tr h="370840">
                <a:tc>
                  <a:txBody>
                    <a:bodyPr/>
                    <a:lstStyle/>
                    <a:p>
                      <a:r>
                        <a:rPr lang="en-US" dirty="0" smtClean="0"/>
                        <a:t>Spending time in a sacred building (church,</a:t>
                      </a:r>
                      <a:r>
                        <a:rPr lang="en-US" baseline="0" dirty="0" smtClean="0"/>
                        <a:t> cathedral, mosque, synagogue, temple, etc.)</a:t>
                      </a:r>
                      <a:endParaRPr lang="en-US" dirty="0"/>
                    </a:p>
                  </a:txBody>
                  <a:tcPr/>
                </a:tc>
                <a:tc>
                  <a:txBody>
                    <a:bodyPr/>
                    <a:lstStyle/>
                    <a:p>
                      <a:pPr algn="ctr"/>
                      <a:r>
                        <a:rPr lang="en-US" dirty="0" smtClean="0"/>
                        <a:t>20.3</a:t>
                      </a:r>
                      <a:endParaRPr lang="en-US" dirty="0"/>
                    </a:p>
                  </a:txBody>
                  <a:tcPr/>
                </a:tc>
              </a:tr>
              <a:tr h="370840">
                <a:tc>
                  <a:txBody>
                    <a:bodyPr/>
                    <a:lstStyle/>
                    <a:p>
                      <a:r>
                        <a:rPr lang="en-US" dirty="0" smtClean="0"/>
                        <a:t>Reading holy text(s)</a:t>
                      </a:r>
                      <a:endParaRPr lang="en-US" dirty="0"/>
                    </a:p>
                  </a:txBody>
                  <a:tcPr/>
                </a:tc>
                <a:tc>
                  <a:txBody>
                    <a:bodyPr/>
                    <a:lstStyle/>
                    <a:p>
                      <a:pPr algn="ctr"/>
                      <a:r>
                        <a:rPr lang="en-US" dirty="0" smtClean="0"/>
                        <a:t>11.9</a:t>
                      </a:r>
                      <a:endParaRPr lang="en-US" dirty="0"/>
                    </a:p>
                  </a:txBody>
                  <a:tcPr/>
                </a:tc>
              </a:tr>
            </a:tbl>
          </a:graphicData>
        </a:graphic>
      </p:graphicFrame>
    </p:spTree>
    <p:extLst>
      <p:ext uri="{BB962C8B-B14F-4D97-AF65-F5344CB8AC3E}">
        <p14:creationId xmlns:p14="http://schemas.microsoft.com/office/powerpoint/2010/main" val="4269083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7772400" cy="762000"/>
          </a:xfrm>
        </p:spPr>
        <p:txBody>
          <a:bodyPr anchor="t">
            <a:noAutofit/>
          </a:bodyPr>
          <a:lstStyle/>
          <a:p>
            <a:r>
              <a:rPr lang="en-US" dirty="0" smtClean="0"/>
              <a:t>True/False Statements</a:t>
            </a:r>
            <a:endParaRPr lang="en-US" sz="1600" dirty="0"/>
          </a:p>
        </p:txBody>
      </p:sp>
      <p:sp>
        <p:nvSpPr>
          <p:cNvPr id="3" name="Title 2"/>
          <p:cNvSpPr>
            <a:spLocks noGrp="1"/>
          </p:cNvSpPr>
          <p:nvPr>
            <p:ph type="title"/>
          </p:nvPr>
        </p:nvSpPr>
        <p:spPr>
          <a:xfrm>
            <a:off x="1600200" y="152400"/>
            <a:ext cx="6705600" cy="762000"/>
          </a:xfrm>
        </p:spPr>
        <p:txBody>
          <a:bodyPr/>
          <a:lstStyle/>
          <a:p>
            <a:r>
              <a:rPr lang="en-US" dirty="0" smtClean="0"/>
              <a:t>Personal Beliefs and Practices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9965143"/>
              </p:ext>
            </p:extLst>
          </p:nvPr>
        </p:nvGraphicFramePr>
        <p:xfrm>
          <a:off x="609600" y="1828800"/>
          <a:ext cx="7772400" cy="2763520"/>
        </p:xfrm>
        <a:graphic>
          <a:graphicData uri="http://schemas.openxmlformats.org/drawingml/2006/table">
            <a:tbl>
              <a:tblPr firstRow="1" bandRow="1">
                <a:tableStyleId>{5C22544A-7EE6-4342-B048-85BDC9FD1C3A}</a:tableStyleId>
              </a:tblPr>
              <a:tblGrid>
                <a:gridCol w="5943600"/>
                <a:gridCol w="1828800"/>
              </a:tblGrid>
              <a:tr h="370840">
                <a:tc>
                  <a:txBody>
                    <a:bodyPr/>
                    <a:lstStyle/>
                    <a:p>
                      <a:r>
                        <a:rPr lang="en-US" dirty="0" smtClean="0"/>
                        <a:t>Item</a:t>
                      </a:r>
                      <a:endParaRPr lang="en-US" dirty="0"/>
                    </a:p>
                  </a:txBody>
                  <a:tcPr/>
                </a:tc>
                <a:tc>
                  <a:txBody>
                    <a:bodyPr/>
                    <a:lstStyle/>
                    <a:p>
                      <a:r>
                        <a:rPr lang="en-US" dirty="0" smtClean="0"/>
                        <a:t>Percent</a:t>
                      </a:r>
                      <a:r>
                        <a:rPr lang="en-US" baseline="0" dirty="0" smtClean="0"/>
                        <a:t> “True”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smtClean="0"/>
                        <a:t>Highest</a:t>
                      </a:r>
                    </a:p>
                  </a:txBody>
                  <a:tcPr/>
                </a:tc>
                <a:tc>
                  <a:txBody>
                    <a:bodyPr/>
                    <a:lstStyle/>
                    <a:p>
                      <a:pPr algn="ct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 am a spiritual person.</a:t>
                      </a:r>
                    </a:p>
                  </a:txBody>
                  <a:tcPr/>
                </a:tc>
                <a:tc>
                  <a:txBody>
                    <a:bodyPr/>
                    <a:lstStyle/>
                    <a:p>
                      <a:pPr algn="ctr"/>
                      <a:r>
                        <a:rPr lang="en-US" dirty="0" smtClean="0"/>
                        <a:t>70.6</a:t>
                      </a:r>
                      <a:endParaRPr lang="en-US" dirty="0"/>
                    </a:p>
                  </a:txBody>
                  <a:tcPr/>
                </a:tc>
              </a:tr>
              <a:tr h="370840">
                <a:tc>
                  <a:txBody>
                    <a:bodyPr/>
                    <a:lstStyle/>
                    <a:p>
                      <a:r>
                        <a:rPr lang="en-US" dirty="0" smtClean="0"/>
                        <a:t>I have a group of people with whom I feel comfortable talking about my spiritual journey.</a:t>
                      </a:r>
                      <a:endParaRPr lang="en-US" dirty="0"/>
                    </a:p>
                  </a:txBody>
                  <a:tcPr/>
                </a:tc>
                <a:tc>
                  <a:txBody>
                    <a:bodyPr/>
                    <a:lstStyle/>
                    <a:p>
                      <a:pPr algn="ctr"/>
                      <a:r>
                        <a:rPr lang="en-US" dirty="0" smtClean="0"/>
                        <a:t>69.2</a:t>
                      </a:r>
                      <a:endParaRPr lang="en-US" dirty="0"/>
                    </a:p>
                  </a:txBody>
                  <a:tcPr/>
                </a:tc>
              </a:tr>
              <a:tr h="370840">
                <a:tc>
                  <a:txBody>
                    <a:bodyPr/>
                    <a:lstStyle/>
                    <a:p>
                      <a:r>
                        <a:rPr lang="en-US" dirty="0" smtClean="0"/>
                        <a:t>I have had, or would want, my children to be baptized in a church.</a:t>
                      </a:r>
                      <a:endParaRPr lang="en-US" dirty="0"/>
                    </a:p>
                  </a:txBody>
                  <a:tcPr/>
                </a:tc>
                <a:tc>
                  <a:txBody>
                    <a:bodyPr/>
                    <a:lstStyle/>
                    <a:p>
                      <a:pPr algn="ctr"/>
                      <a:r>
                        <a:rPr lang="en-US" dirty="0" smtClean="0"/>
                        <a:t>48.9</a:t>
                      </a:r>
                      <a:endParaRPr lang="en-US" dirty="0"/>
                    </a:p>
                  </a:txBody>
                  <a:tcPr/>
                </a:tc>
              </a:tr>
              <a:tr h="370840">
                <a:tc>
                  <a:txBody>
                    <a:bodyPr/>
                    <a:lstStyle/>
                    <a:p>
                      <a:r>
                        <a:rPr lang="en-US" dirty="0" smtClean="0"/>
                        <a:t>I pray/meditate regularly.</a:t>
                      </a:r>
                      <a:endParaRPr lang="en-US" dirty="0"/>
                    </a:p>
                  </a:txBody>
                  <a:tcPr/>
                </a:tc>
                <a:tc>
                  <a:txBody>
                    <a:bodyPr/>
                    <a:lstStyle/>
                    <a:p>
                      <a:pPr algn="ctr"/>
                      <a:r>
                        <a:rPr lang="en-US" dirty="0" smtClean="0"/>
                        <a:t>47.3</a:t>
                      </a:r>
                      <a:endParaRPr lang="en-US" dirty="0"/>
                    </a:p>
                  </a:txBody>
                  <a:tcPr/>
                </a:tc>
              </a:tr>
            </a:tbl>
          </a:graphicData>
        </a:graphic>
      </p:graphicFrame>
    </p:spTree>
    <p:extLst>
      <p:ext uri="{BB962C8B-B14F-4D97-AF65-F5344CB8AC3E}">
        <p14:creationId xmlns:p14="http://schemas.microsoft.com/office/powerpoint/2010/main" val="4104786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7772400" cy="762000"/>
          </a:xfrm>
        </p:spPr>
        <p:txBody>
          <a:bodyPr anchor="t">
            <a:noAutofit/>
          </a:bodyPr>
          <a:lstStyle/>
          <a:p>
            <a:r>
              <a:rPr lang="en-US" dirty="0" smtClean="0"/>
              <a:t>Rate the following attributes of a spiritual/faith community in terms of importance to you: (Scale 1-5)</a:t>
            </a:r>
            <a:endParaRPr lang="en-US" sz="1600" dirty="0"/>
          </a:p>
          <a:p>
            <a:pPr marL="411480" lvl="2" indent="0">
              <a:buNone/>
            </a:pPr>
            <a:endParaRPr lang="en-US" sz="1600" dirty="0"/>
          </a:p>
        </p:txBody>
      </p:sp>
      <p:sp>
        <p:nvSpPr>
          <p:cNvPr id="3" name="Title 2"/>
          <p:cNvSpPr>
            <a:spLocks noGrp="1"/>
          </p:cNvSpPr>
          <p:nvPr>
            <p:ph type="title"/>
          </p:nvPr>
        </p:nvSpPr>
        <p:spPr>
          <a:xfrm>
            <a:off x="1600200" y="152400"/>
            <a:ext cx="6705600" cy="762000"/>
          </a:xfrm>
        </p:spPr>
        <p:txBody>
          <a:bodyPr/>
          <a:lstStyle/>
          <a:p>
            <a:r>
              <a:rPr lang="en-US" dirty="0" smtClean="0"/>
              <a:t>Faith/Spiritual Community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12626724"/>
              </p:ext>
            </p:extLst>
          </p:nvPr>
        </p:nvGraphicFramePr>
        <p:xfrm>
          <a:off x="381000" y="1905000"/>
          <a:ext cx="8153400" cy="3235960"/>
        </p:xfrm>
        <a:graphic>
          <a:graphicData uri="http://schemas.openxmlformats.org/drawingml/2006/table">
            <a:tbl>
              <a:tblPr firstRow="1" bandRow="1">
                <a:tableStyleId>{5C22544A-7EE6-4342-B048-85BDC9FD1C3A}</a:tableStyleId>
              </a:tblPr>
              <a:tblGrid>
                <a:gridCol w="6629400"/>
                <a:gridCol w="1524000"/>
              </a:tblGrid>
              <a:tr h="370840">
                <a:tc>
                  <a:txBody>
                    <a:bodyPr/>
                    <a:lstStyle/>
                    <a:p>
                      <a:r>
                        <a:rPr lang="en-US" dirty="0" smtClean="0"/>
                        <a:t>Item</a:t>
                      </a:r>
                      <a:endParaRPr lang="en-US" dirty="0"/>
                    </a:p>
                  </a:txBody>
                  <a:tcPr/>
                </a:tc>
                <a:tc>
                  <a:txBody>
                    <a:bodyPr/>
                    <a:lstStyle/>
                    <a:p>
                      <a:r>
                        <a:rPr lang="en-US" dirty="0" smtClean="0"/>
                        <a:t>Mean Score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smtClean="0"/>
                        <a:t>Highest</a:t>
                      </a:r>
                    </a:p>
                  </a:txBody>
                  <a:tcPr/>
                </a:tc>
                <a:tc>
                  <a:txBody>
                    <a:bodyPr/>
                    <a:lstStyle/>
                    <a:p>
                      <a:pPr algn="ct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Is fully inclusive of people from diverse backgrounds (LGBTQ, race/ethnicity, language, ability, gender, immigration status, etc.)</a:t>
                      </a:r>
                    </a:p>
                  </a:txBody>
                  <a:tcPr/>
                </a:tc>
                <a:tc>
                  <a:txBody>
                    <a:bodyPr/>
                    <a:lstStyle/>
                    <a:p>
                      <a:pPr algn="ctr"/>
                      <a:r>
                        <a:rPr lang="en-US" dirty="0" smtClean="0"/>
                        <a:t>4.38</a:t>
                      </a:r>
                      <a:endParaRPr lang="en-US" dirty="0"/>
                    </a:p>
                  </a:txBody>
                  <a:tcPr/>
                </a:tc>
              </a:tr>
              <a:tr h="370840">
                <a:tc>
                  <a:txBody>
                    <a:bodyPr/>
                    <a:lstStyle/>
                    <a:p>
                      <a:r>
                        <a:rPr lang="en-US" dirty="0" smtClean="0"/>
                        <a:t>Encourages people to think for themselves</a:t>
                      </a:r>
                      <a:endParaRPr lang="en-US" dirty="0"/>
                    </a:p>
                  </a:txBody>
                  <a:tcPr/>
                </a:tc>
                <a:tc>
                  <a:txBody>
                    <a:bodyPr/>
                    <a:lstStyle/>
                    <a:p>
                      <a:pPr algn="ctr"/>
                      <a:r>
                        <a:rPr lang="en-US" dirty="0" smtClean="0"/>
                        <a:t>4.35</a:t>
                      </a:r>
                      <a:endParaRPr lang="en-US" dirty="0"/>
                    </a:p>
                  </a:txBody>
                  <a:tcPr/>
                </a:tc>
              </a:tr>
              <a:tr h="370840">
                <a:tc>
                  <a:txBody>
                    <a:bodyPr/>
                    <a:lstStyle/>
                    <a:p>
                      <a:r>
                        <a:rPr lang="en-US" dirty="0" smtClean="0"/>
                        <a:t>Serves the poor and/or oppressed</a:t>
                      </a:r>
                      <a:endParaRPr lang="en-US" dirty="0"/>
                    </a:p>
                  </a:txBody>
                  <a:tcPr/>
                </a:tc>
                <a:tc>
                  <a:txBody>
                    <a:bodyPr/>
                    <a:lstStyle/>
                    <a:p>
                      <a:pPr algn="ctr"/>
                      <a:r>
                        <a:rPr lang="en-US" dirty="0" smtClean="0"/>
                        <a:t>4.31</a:t>
                      </a:r>
                      <a:endParaRPr lang="en-US" dirty="0"/>
                    </a:p>
                  </a:txBody>
                  <a:tcPr/>
                </a:tc>
              </a:tr>
              <a:tr h="370840">
                <a:tc>
                  <a:txBody>
                    <a:bodyPr/>
                    <a:lstStyle/>
                    <a:p>
                      <a:r>
                        <a:rPr lang="en-US" dirty="0" smtClean="0"/>
                        <a:t>Works against systems of oppression for justice for all</a:t>
                      </a:r>
                      <a:endParaRPr lang="en-US" dirty="0"/>
                    </a:p>
                  </a:txBody>
                  <a:tcPr/>
                </a:tc>
                <a:tc>
                  <a:txBody>
                    <a:bodyPr/>
                    <a:lstStyle/>
                    <a:p>
                      <a:pPr algn="ctr"/>
                      <a:r>
                        <a:rPr lang="en-US" dirty="0" smtClean="0"/>
                        <a:t>4.21</a:t>
                      </a:r>
                      <a:endParaRPr lang="en-US" dirty="0"/>
                    </a:p>
                  </a:txBody>
                  <a:tcPr/>
                </a:tc>
              </a:tr>
              <a:tr h="370840">
                <a:tc>
                  <a:txBody>
                    <a:bodyPr/>
                    <a:lstStyle/>
                    <a:p>
                      <a:r>
                        <a:rPr lang="en-US" dirty="0" smtClean="0"/>
                        <a:t>Fosters</a:t>
                      </a:r>
                      <a:r>
                        <a:rPr lang="en-US" baseline="0" dirty="0" smtClean="0"/>
                        <a:t> an environment for making meaningful relationships</a:t>
                      </a:r>
                      <a:endParaRPr lang="en-US" dirty="0"/>
                    </a:p>
                  </a:txBody>
                  <a:tcPr/>
                </a:tc>
                <a:tc>
                  <a:txBody>
                    <a:bodyPr/>
                    <a:lstStyle/>
                    <a:p>
                      <a:pPr algn="ctr"/>
                      <a:r>
                        <a:rPr lang="en-US" dirty="0" smtClean="0"/>
                        <a:t>4.11</a:t>
                      </a:r>
                      <a:endParaRPr lang="en-US" dirty="0"/>
                    </a:p>
                  </a:txBody>
                  <a:tcPr/>
                </a:tc>
              </a:tr>
              <a:tr h="370840">
                <a:tc>
                  <a:txBody>
                    <a:bodyPr/>
                    <a:lstStyle/>
                    <a:p>
                      <a:r>
                        <a:rPr lang="en-US" dirty="0" smtClean="0"/>
                        <a:t>Offers a safe space or refuge for people in crisis</a:t>
                      </a:r>
                      <a:endParaRPr lang="en-US" dirty="0"/>
                    </a:p>
                  </a:txBody>
                  <a:tcPr/>
                </a:tc>
                <a:tc>
                  <a:txBody>
                    <a:bodyPr/>
                    <a:lstStyle/>
                    <a:p>
                      <a:pPr algn="ctr"/>
                      <a:r>
                        <a:rPr lang="en-US" dirty="0" smtClean="0"/>
                        <a:t>4.08</a:t>
                      </a:r>
                      <a:endParaRPr lang="en-US" dirty="0"/>
                    </a:p>
                  </a:txBody>
                  <a:tcPr/>
                </a:tc>
              </a:tr>
            </a:tbl>
          </a:graphicData>
        </a:graphic>
      </p:graphicFrame>
    </p:spTree>
    <p:extLst>
      <p:ext uri="{BB962C8B-B14F-4D97-AF65-F5344CB8AC3E}">
        <p14:creationId xmlns:p14="http://schemas.microsoft.com/office/powerpoint/2010/main" val="964985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7772400" cy="762000"/>
          </a:xfrm>
        </p:spPr>
        <p:txBody>
          <a:bodyPr anchor="t">
            <a:noAutofit/>
          </a:bodyPr>
          <a:lstStyle/>
          <a:p>
            <a:r>
              <a:rPr lang="en-US" dirty="0" smtClean="0"/>
              <a:t>Rate the following attributes of a spiritual/faith community in terms of importance to you: (Scale 1-5)</a:t>
            </a:r>
            <a:endParaRPr lang="en-US" sz="1600" dirty="0"/>
          </a:p>
          <a:p>
            <a:pPr marL="411480" lvl="2" indent="0">
              <a:buNone/>
            </a:pPr>
            <a:endParaRPr lang="en-US" sz="1600" dirty="0"/>
          </a:p>
        </p:txBody>
      </p:sp>
      <p:sp>
        <p:nvSpPr>
          <p:cNvPr id="3" name="Title 2"/>
          <p:cNvSpPr>
            <a:spLocks noGrp="1"/>
          </p:cNvSpPr>
          <p:nvPr>
            <p:ph type="title"/>
          </p:nvPr>
        </p:nvSpPr>
        <p:spPr>
          <a:xfrm>
            <a:off x="1600200" y="152400"/>
            <a:ext cx="6705600" cy="762000"/>
          </a:xfrm>
        </p:spPr>
        <p:txBody>
          <a:bodyPr/>
          <a:lstStyle/>
          <a:p>
            <a:r>
              <a:rPr lang="en-US" dirty="0" smtClean="0"/>
              <a:t>Faith/Spiritual Community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54031101"/>
              </p:ext>
            </p:extLst>
          </p:nvPr>
        </p:nvGraphicFramePr>
        <p:xfrm>
          <a:off x="762000" y="1981200"/>
          <a:ext cx="7315200" cy="1854200"/>
        </p:xfrm>
        <a:graphic>
          <a:graphicData uri="http://schemas.openxmlformats.org/drawingml/2006/table">
            <a:tbl>
              <a:tblPr firstRow="1" bandRow="1">
                <a:tableStyleId>{5C22544A-7EE6-4342-B048-85BDC9FD1C3A}</a:tableStyleId>
              </a:tblPr>
              <a:tblGrid>
                <a:gridCol w="5943600"/>
                <a:gridCol w="1371600"/>
              </a:tblGrid>
              <a:tr h="370840">
                <a:tc>
                  <a:txBody>
                    <a:bodyPr/>
                    <a:lstStyle/>
                    <a:p>
                      <a:r>
                        <a:rPr lang="en-US" dirty="0" smtClean="0"/>
                        <a:t>Item</a:t>
                      </a:r>
                      <a:endParaRPr lang="en-US" dirty="0"/>
                    </a:p>
                  </a:txBody>
                  <a:tcPr/>
                </a:tc>
                <a:tc>
                  <a:txBody>
                    <a:bodyPr/>
                    <a:lstStyle/>
                    <a:p>
                      <a:r>
                        <a:rPr lang="en-US" dirty="0" smtClean="0"/>
                        <a:t>Mean Score</a:t>
                      </a:r>
                      <a:endParaRPr lang="en-US" dirty="0"/>
                    </a:p>
                  </a:txBody>
                  <a:tcPr/>
                </a:tc>
              </a:tr>
              <a:tr h="370840">
                <a:tc>
                  <a:txBody>
                    <a:bodyPr/>
                    <a:lstStyle/>
                    <a:p>
                      <a:r>
                        <a:rPr lang="en-US" b="1" u="sng" dirty="0" smtClean="0"/>
                        <a:t>Lowest</a:t>
                      </a:r>
                      <a:endParaRPr lang="en-US" b="1" u="sng" dirty="0"/>
                    </a:p>
                  </a:txBody>
                  <a:tcPr/>
                </a:tc>
                <a:tc>
                  <a:txBody>
                    <a:bodyPr/>
                    <a:lstStyle/>
                    <a:p>
                      <a:pPr algn="ctr"/>
                      <a:endParaRPr lang="en-US" dirty="0"/>
                    </a:p>
                  </a:txBody>
                  <a:tcPr/>
                </a:tc>
              </a:tr>
              <a:tr h="370840">
                <a:tc>
                  <a:txBody>
                    <a:bodyPr/>
                    <a:lstStyle/>
                    <a:p>
                      <a:r>
                        <a:rPr lang="en-US" smtClean="0"/>
                        <a:t>Adheres to the same beliefs and doctrines</a:t>
                      </a:r>
                      <a:endParaRPr lang="en-US" dirty="0"/>
                    </a:p>
                  </a:txBody>
                  <a:tcPr/>
                </a:tc>
                <a:tc>
                  <a:txBody>
                    <a:bodyPr/>
                    <a:lstStyle/>
                    <a:p>
                      <a:pPr algn="ctr"/>
                      <a:r>
                        <a:rPr lang="en-US" dirty="0" smtClean="0"/>
                        <a:t>2.74</a:t>
                      </a:r>
                      <a:endParaRPr lang="en-US" dirty="0"/>
                    </a:p>
                  </a:txBody>
                  <a:tcPr/>
                </a:tc>
              </a:tr>
              <a:tr h="370840">
                <a:tc>
                  <a:txBody>
                    <a:bodyPr/>
                    <a:lstStyle/>
                    <a:p>
                      <a:r>
                        <a:rPr lang="en-US" dirty="0" smtClean="0"/>
                        <a:t>Has its own building</a:t>
                      </a:r>
                      <a:endParaRPr lang="en-US" dirty="0"/>
                    </a:p>
                  </a:txBody>
                  <a:tcPr/>
                </a:tc>
                <a:tc>
                  <a:txBody>
                    <a:bodyPr/>
                    <a:lstStyle/>
                    <a:p>
                      <a:pPr algn="ctr"/>
                      <a:r>
                        <a:rPr lang="en-US" dirty="0" smtClean="0"/>
                        <a:t>2.69</a:t>
                      </a:r>
                      <a:endParaRPr lang="en-US" dirty="0"/>
                    </a:p>
                  </a:txBody>
                  <a:tcPr/>
                </a:tc>
              </a:tr>
              <a:tr h="370840">
                <a:tc>
                  <a:txBody>
                    <a:bodyPr/>
                    <a:lstStyle/>
                    <a:p>
                      <a:r>
                        <a:rPr lang="en-US" dirty="0" smtClean="0"/>
                        <a:t>Prepares for the afterlife</a:t>
                      </a:r>
                      <a:endParaRPr lang="en-US" dirty="0"/>
                    </a:p>
                  </a:txBody>
                  <a:tcPr/>
                </a:tc>
                <a:tc>
                  <a:txBody>
                    <a:bodyPr/>
                    <a:lstStyle/>
                    <a:p>
                      <a:pPr algn="ctr"/>
                      <a:r>
                        <a:rPr lang="en-US" dirty="0" smtClean="0"/>
                        <a:t>2.47</a:t>
                      </a:r>
                      <a:endParaRPr lang="en-US" dirty="0"/>
                    </a:p>
                  </a:txBody>
                  <a:tcPr/>
                </a:tc>
              </a:tr>
            </a:tbl>
          </a:graphicData>
        </a:graphic>
      </p:graphicFrame>
    </p:spTree>
    <p:extLst>
      <p:ext uri="{BB962C8B-B14F-4D97-AF65-F5344CB8AC3E}">
        <p14:creationId xmlns:p14="http://schemas.microsoft.com/office/powerpoint/2010/main" val="2682572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7772400" cy="762000"/>
          </a:xfrm>
        </p:spPr>
        <p:txBody>
          <a:bodyPr anchor="t">
            <a:noAutofit/>
          </a:bodyPr>
          <a:lstStyle/>
          <a:p>
            <a:r>
              <a:rPr lang="en-US" dirty="0" smtClean="0"/>
              <a:t>I am most frustrated or disappointed with a spiritual/faith community when… (Choose up to 3 options out of 8)</a:t>
            </a:r>
            <a:endParaRPr lang="en-US" sz="1600" dirty="0"/>
          </a:p>
          <a:p>
            <a:pPr marL="411480" lvl="2" indent="0">
              <a:buNone/>
            </a:pPr>
            <a:endParaRPr lang="en-US" sz="1600" dirty="0"/>
          </a:p>
        </p:txBody>
      </p:sp>
      <p:sp>
        <p:nvSpPr>
          <p:cNvPr id="3" name="Title 2"/>
          <p:cNvSpPr>
            <a:spLocks noGrp="1"/>
          </p:cNvSpPr>
          <p:nvPr>
            <p:ph type="title"/>
          </p:nvPr>
        </p:nvSpPr>
        <p:spPr>
          <a:xfrm>
            <a:off x="1600200" y="152400"/>
            <a:ext cx="6705600" cy="762000"/>
          </a:xfrm>
        </p:spPr>
        <p:txBody>
          <a:bodyPr/>
          <a:lstStyle/>
          <a:p>
            <a:r>
              <a:rPr lang="en-US" dirty="0" smtClean="0"/>
              <a:t>Faith/Spiritual Community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35120305"/>
              </p:ext>
            </p:extLst>
          </p:nvPr>
        </p:nvGraphicFramePr>
        <p:xfrm>
          <a:off x="457200" y="1905000"/>
          <a:ext cx="7848600" cy="4145280"/>
        </p:xfrm>
        <a:graphic>
          <a:graphicData uri="http://schemas.openxmlformats.org/drawingml/2006/table">
            <a:tbl>
              <a:tblPr firstRow="1" bandRow="1">
                <a:tableStyleId>{5C22544A-7EE6-4342-B048-85BDC9FD1C3A}</a:tableStyleId>
              </a:tblPr>
              <a:tblGrid>
                <a:gridCol w="5943600"/>
                <a:gridCol w="1905000"/>
              </a:tblGrid>
              <a:tr h="370840">
                <a:tc>
                  <a:txBody>
                    <a:bodyPr/>
                    <a:lstStyle/>
                    <a:p>
                      <a:r>
                        <a:rPr lang="en-US" dirty="0" smtClean="0"/>
                        <a:t>Item</a:t>
                      </a:r>
                      <a:endParaRPr lang="en-US" dirty="0"/>
                    </a:p>
                  </a:txBody>
                  <a:tcPr/>
                </a:tc>
                <a:tc>
                  <a:txBody>
                    <a:bodyPr/>
                    <a:lstStyle/>
                    <a:p>
                      <a:r>
                        <a:rPr lang="en-US" dirty="0" smtClean="0"/>
                        <a:t>Percent Selected</a:t>
                      </a:r>
                      <a:endParaRPr lang="en-US" dirty="0"/>
                    </a:p>
                  </a:txBody>
                  <a:tcPr/>
                </a:tc>
              </a:tr>
              <a:tr h="370840">
                <a:tc>
                  <a:txBody>
                    <a:bodyPr/>
                    <a:lstStyle/>
                    <a:p>
                      <a:r>
                        <a:rPr lang="en-US" b="1" u="sng" dirty="0" smtClean="0"/>
                        <a:t>Highest</a:t>
                      </a:r>
                      <a:endParaRPr lang="en-US" b="1" u="sng" dirty="0"/>
                    </a:p>
                  </a:txBody>
                  <a:tcPr/>
                </a:tc>
                <a:tc>
                  <a:txBody>
                    <a:bodyPr/>
                    <a:lstStyle/>
                    <a:p>
                      <a:pPr algn="ctr"/>
                      <a:endParaRPr lang="en-US" dirty="0"/>
                    </a:p>
                  </a:txBody>
                  <a:tcPr/>
                </a:tc>
              </a:tr>
              <a:tr h="370840">
                <a:tc>
                  <a:txBody>
                    <a:bodyPr/>
                    <a:lstStyle/>
                    <a:p>
                      <a:r>
                        <a:rPr lang="en-US" dirty="0" smtClean="0"/>
                        <a:t>Specific groups of people are excluded from the community or are made to feel unwelcome.</a:t>
                      </a:r>
                      <a:endParaRPr lang="en-US" dirty="0"/>
                    </a:p>
                  </a:txBody>
                  <a:tcPr/>
                </a:tc>
                <a:tc>
                  <a:txBody>
                    <a:bodyPr/>
                    <a:lstStyle/>
                    <a:p>
                      <a:pPr algn="ctr"/>
                      <a:r>
                        <a:rPr lang="en-US" dirty="0" smtClean="0"/>
                        <a:t>55.6</a:t>
                      </a:r>
                      <a:endParaRPr lang="en-US" dirty="0"/>
                    </a:p>
                  </a:txBody>
                  <a:tcPr/>
                </a:tc>
              </a:tr>
              <a:tr h="370840">
                <a:tc>
                  <a:txBody>
                    <a:bodyPr/>
                    <a:lstStyle/>
                    <a:p>
                      <a:r>
                        <a:rPr lang="en-US" dirty="0" smtClean="0"/>
                        <a:t>The theology is restrictive and goes against my own personal beliefs about spirituality/religion.</a:t>
                      </a:r>
                      <a:endParaRPr lang="en-US" dirty="0"/>
                    </a:p>
                  </a:txBody>
                  <a:tcPr/>
                </a:tc>
                <a:tc>
                  <a:txBody>
                    <a:bodyPr/>
                    <a:lstStyle/>
                    <a:p>
                      <a:pPr algn="ctr"/>
                      <a:r>
                        <a:rPr lang="en-US" dirty="0" smtClean="0"/>
                        <a:t>46.8</a:t>
                      </a:r>
                      <a:endParaRPr lang="en-US" dirty="0"/>
                    </a:p>
                  </a:txBody>
                  <a:tcPr/>
                </a:tc>
              </a:tr>
              <a:tr h="370840">
                <a:tc>
                  <a:txBody>
                    <a:bodyPr/>
                    <a:lstStyle/>
                    <a:p>
                      <a:r>
                        <a:rPr lang="en-US" dirty="0" smtClean="0"/>
                        <a:t>It</a:t>
                      </a:r>
                      <a:r>
                        <a:rPr lang="en-US" baseline="0" dirty="0" smtClean="0"/>
                        <a:t> follows outdated and irrelevant traditions or practices.</a:t>
                      </a:r>
                      <a:endParaRPr lang="en-US" dirty="0"/>
                    </a:p>
                  </a:txBody>
                  <a:tcPr/>
                </a:tc>
                <a:tc>
                  <a:txBody>
                    <a:bodyPr/>
                    <a:lstStyle/>
                    <a:p>
                      <a:pPr algn="ctr"/>
                      <a:r>
                        <a:rPr lang="en-US" dirty="0" smtClean="0"/>
                        <a:t>37.6</a:t>
                      </a:r>
                      <a:endParaRPr lang="en-US" dirty="0"/>
                    </a:p>
                  </a:txBody>
                  <a:tcPr/>
                </a:tc>
              </a:tr>
              <a:tr h="370840">
                <a:tc>
                  <a:txBody>
                    <a:bodyPr/>
                    <a:lstStyle/>
                    <a:p>
                      <a:r>
                        <a:rPr lang="en-US" dirty="0" smtClean="0"/>
                        <a:t>The people focus more on the internal management of the congregation and less about making a difference in the world.</a:t>
                      </a:r>
                      <a:endParaRPr lang="en-US" dirty="0"/>
                    </a:p>
                  </a:txBody>
                  <a:tcPr/>
                </a:tc>
                <a:tc>
                  <a:txBody>
                    <a:bodyPr/>
                    <a:lstStyle/>
                    <a:p>
                      <a:pPr algn="ctr"/>
                      <a:r>
                        <a:rPr lang="en-US" dirty="0" smtClean="0"/>
                        <a:t>35.3</a:t>
                      </a:r>
                      <a:endParaRPr lang="en-US" dirty="0"/>
                    </a:p>
                  </a:txBody>
                  <a:tcPr/>
                </a:tc>
              </a:tr>
              <a:tr h="370840">
                <a:tc>
                  <a:txBody>
                    <a:bodyPr/>
                    <a:lstStyle/>
                    <a:p>
                      <a:endParaRPr lang="en-US" dirty="0"/>
                    </a:p>
                  </a:txBody>
                  <a:tcPr/>
                </a:tc>
                <a:tc>
                  <a:txBody>
                    <a:bodyPr/>
                    <a:lstStyle/>
                    <a:p>
                      <a:pPr algn="ctr"/>
                      <a:endParaRPr lang="en-US" dirty="0"/>
                    </a:p>
                  </a:txBody>
                  <a:tcPr/>
                </a:tc>
              </a:tr>
              <a:tr h="370840">
                <a:tc>
                  <a:txBody>
                    <a:bodyPr/>
                    <a:lstStyle/>
                    <a:p>
                      <a:r>
                        <a:rPr lang="en-US" b="1" u="sng" dirty="0" smtClean="0"/>
                        <a:t>Lowest</a:t>
                      </a:r>
                      <a:endParaRPr lang="en-US" b="1" u="sng" dirty="0"/>
                    </a:p>
                  </a:txBody>
                  <a:tcPr/>
                </a:tc>
                <a:tc>
                  <a:txBody>
                    <a:bodyPr/>
                    <a:lstStyle/>
                    <a:p>
                      <a:pPr algn="ctr"/>
                      <a:endParaRPr lang="en-US" dirty="0"/>
                    </a:p>
                  </a:txBody>
                  <a:tcPr/>
                </a:tc>
              </a:tr>
              <a:tr h="370840">
                <a:tc>
                  <a:txBody>
                    <a:bodyPr/>
                    <a:lstStyle/>
                    <a:p>
                      <a:r>
                        <a:rPr lang="en-US" dirty="0" smtClean="0"/>
                        <a:t>There are no people my age with whom I can relate.</a:t>
                      </a:r>
                      <a:endParaRPr lang="en-US" dirty="0"/>
                    </a:p>
                  </a:txBody>
                  <a:tcPr/>
                </a:tc>
                <a:tc>
                  <a:txBody>
                    <a:bodyPr/>
                    <a:lstStyle/>
                    <a:p>
                      <a:pPr algn="ctr"/>
                      <a:r>
                        <a:rPr lang="en-US" dirty="0" smtClean="0"/>
                        <a:t>12.2</a:t>
                      </a:r>
                      <a:endParaRPr lang="en-US" dirty="0"/>
                    </a:p>
                  </a:txBody>
                  <a:tcPr/>
                </a:tc>
              </a:tr>
            </a:tbl>
          </a:graphicData>
        </a:graphic>
      </p:graphicFrame>
    </p:spTree>
    <p:extLst>
      <p:ext uri="{BB962C8B-B14F-4D97-AF65-F5344CB8AC3E}">
        <p14:creationId xmlns:p14="http://schemas.microsoft.com/office/powerpoint/2010/main" val="365246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7772400" cy="762000"/>
          </a:xfrm>
        </p:spPr>
        <p:txBody>
          <a:bodyPr anchor="t">
            <a:noAutofit/>
          </a:bodyPr>
          <a:lstStyle/>
          <a:p>
            <a:r>
              <a:rPr lang="en-US" dirty="0" smtClean="0"/>
              <a:t>What national and global issues do you believe will most greatly impact the world in the next ten years? (Choose up to 5 options out of 23)</a:t>
            </a:r>
            <a:endParaRPr lang="en-US" sz="1600" dirty="0"/>
          </a:p>
          <a:p>
            <a:pPr marL="411480" lvl="2" indent="0">
              <a:buNone/>
            </a:pPr>
            <a:endParaRPr lang="en-US" sz="1600" dirty="0"/>
          </a:p>
        </p:txBody>
      </p:sp>
      <p:sp>
        <p:nvSpPr>
          <p:cNvPr id="3" name="Title 2"/>
          <p:cNvSpPr>
            <a:spLocks noGrp="1"/>
          </p:cNvSpPr>
          <p:nvPr>
            <p:ph type="title"/>
          </p:nvPr>
        </p:nvSpPr>
        <p:spPr>
          <a:xfrm>
            <a:off x="1600200" y="152400"/>
            <a:ext cx="6705600" cy="762000"/>
          </a:xfrm>
        </p:spPr>
        <p:txBody>
          <a:bodyPr/>
          <a:lstStyle/>
          <a:p>
            <a:r>
              <a:rPr lang="en-US" dirty="0" smtClean="0"/>
              <a:t>National/Global Issues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76311851"/>
              </p:ext>
            </p:extLst>
          </p:nvPr>
        </p:nvGraphicFramePr>
        <p:xfrm>
          <a:off x="457200" y="1905000"/>
          <a:ext cx="7848600" cy="2966720"/>
        </p:xfrm>
        <a:graphic>
          <a:graphicData uri="http://schemas.openxmlformats.org/drawingml/2006/table">
            <a:tbl>
              <a:tblPr firstRow="1" bandRow="1">
                <a:tableStyleId>{5C22544A-7EE6-4342-B048-85BDC9FD1C3A}</a:tableStyleId>
              </a:tblPr>
              <a:tblGrid>
                <a:gridCol w="5943600"/>
                <a:gridCol w="1905000"/>
              </a:tblGrid>
              <a:tr h="370840">
                <a:tc>
                  <a:txBody>
                    <a:bodyPr/>
                    <a:lstStyle/>
                    <a:p>
                      <a:r>
                        <a:rPr lang="en-US" dirty="0" smtClean="0"/>
                        <a:t>Item</a:t>
                      </a:r>
                      <a:endParaRPr lang="en-US" dirty="0"/>
                    </a:p>
                  </a:txBody>
                  <a:tcPr/>
                </a:tc>
                <a:tc>
                  <a:txBody>
                    <a:bodyPr/>
                    <a:lstStyle/>
                    <a:p>
                      <a:r>
                        <a:rPr lang="en-US" dirty="0" smtClean="0"/>
                        <a:t>Percent Selected</a:t>
                      </a:r>
                      <a:endParaRPr lang="en-US" dirty="0"/>
                    </a:p>
                  </a:txBody>
                  <a:tcPr/>
                </a:tc>
              </a:tr>
              <a:tr h="370840">
                <a:tc>
                  <a:txBody>
                    <a:bodyPr/>
                    <a:lstStyle/>
                    <a:p>
                      <a:r>
                        <a:rPr lang="en-US" b="1" u="sng" dirty="0" smtClean="0"/>
                        <a:t>Highest</a:t>
                      </a:r>
                      <a:endParaRPr lang="en-US" b="1" u="sng" dirty="0"/>
                    </a:p>
                  </a:txBody>
                  <a:tcPr/>
                </a:tc>
                <a:tc>
                  <a:txBody>
                    <a:bodyPr/>
                    <a:lstStyle/>
                    <a:p>
                      <a:pPr algn="ctr"/>
                      <a:endParaRPr lang="en-US" dirty="0"/>
                    </a:p>
                  </a:txBody>
                  <a:tcPr/>
                </a:tc>
              </a:tr>
              <a:tr h="370840">
                <a:tc>
                  <a:txBody>
                    <a:bodyPr/>
                    <a:lstStyle/>
                    <a:p>
                      <a:r>
                        <a:rPr lang="en-US" dirty="0" smtClean="0"/>
                        <a:t>Climate change/environmental justice</a:t>
                      </a:r>
                      <a:endParaRPr lang="en-US" dirty="0"/>
                    </a:p>
                  </a:txBody>
                  <a:tcPr/>
                </a:tc>
                <a:tc>
                  <a:txBody>
                    <a:bodyPr/>
                    <a:lstStyle/>
                    <a:p>
                      <a:pPr algn="ctr"/>
                      <a:r>
                        <a:rPr lang="en-US" dirty="0" smtClean="0"/>
                        <a:t>47.4</a:t>
                      </a:r>
                      <a:endParaRPr lang="en-US" dirty="0"/>
                    </a:p>
                  </a:txBody>
                  <a:tcPr/>
                </a:tc>
              </a:tr>
              <a:tr h="370840">
                <a:tc>
                  <a:txBody>
                    <a:bodyPr/>
                    <a:lstStyle/>
                    <a:p>
                      <a:r>
                        <a:rPr lang="en-US" dirty="0" smtClean="0"/>
                        <a:t>Racial justice</a:t>
                      </a:r>
                      <a:endParaRPr lang="en-US" dirty="0"/>
                    </a:p>
                  </a:txBody>
                  <a:tcPr/>
                </a:tc>
                <a:tc>
                  <a:txBody>
                    <a:bodyPr/>
                    <a:lstStyle/>
                    <a:p>
                      <a:pPr algn="ctr"/>
                      <a:r>
                        <a:rPr lang="en-US" dirty="0" smtClean="0"/>
                        <a:t>37.2</a:t>
                      </a:r>
                      <a:endParaRPr lang="en-US" dirty="0"/>
                    </a:p>
                  </a:txBody>
                  <a:tcPr/>
                </a:tc>
              </a:tr>
              <a:tr h="370840">
                <a:tc>
                  <a:txBody>
                    <a:bodyPr/>
                    <a:lstStyle/>
                    <a:p>
                      <a:r>
                        <a:rPr lang="en-US" dirty="0" smtClean="0"/>
                        <a:t>Income inequality</a:t>
                      </a:r>
                      <a:endParaRPr lang="en-US" dirty="0"/>
                    </a:p>
                  </a:txBody>
                  <a:tcPr/>
                </a:tc>
                <a:tc>
                  <a:txBody>
                    <a:bodyPr/>
                    <a:lstStyle/>
                    <a:p>
                      <a:pPr algn="ctr"/>
                      <a:r>
                        <a:rPr lang="en-US" dirty="0" smtClean="0"/>
                        <a:t>31.7</a:t>
                      </a:r>
                      <a:endParaRPr lang="en-US" dirty="0"/>
                    </a:p>
                  </a:txBody>
                  <a:tcPr/>
                </a:tc>
              </a:tr>
              <a:tr h="370840">
                <a:tc>
                  <a:txBody>
                    <a:bodyPr/>
                    <a:lstStyle/>
                    <a:p>
                      <a:r>
                        <a:rPr lang="en-US" dirty="0" smtClean="0"/>
                        <a:t>Immigration reform/immigrant</a:t>
                      </a:r>
                      <a:r>
                        <a:rPr lang="en-US" baseline="0" dirty="0" smtClean="0"/>
                        <a:t> </a:t>
                      </a:r>
                      <a:r>
                        <a:rPr lang="en-US" dirty="0" smtClean="0"/>
                        <a:t>rights</a:t>
                      </a:r>
                      <a:endParaRPr lang="en-US" dirty="0"/>
                    </a:p>
                  </a:txBody>
                  <a:tcPr/>
                </a:tc>
                <a:tc>
                  <a:txBody>
                    <a:bodyPr/>
                    <a:lstStyle/>
                    <a:p>
                      <a:pPr algn="ctr"/>
                      <a:r>
                        <a:rPr lang="en-US" dirty="0" smtClean="0"/>
                        <a:t>24.5</a:t>
                      </a:r>
                      <a:endParaRPr lang="en-US" dirty="0"/>
                    </a:p>
                  </a:txBody>
                  <a:tcPr/>
                </a:tc>
              </a:tr>
              <a:tr h="370840">
                <a:tc>
                  <a:txBody>
                    <a:bodyPr/>
                    <a:lstStyle/>
                    <a:p>
                      <a:r>
                        <a:rPr lang="en-US" b="0" u="none" dirty="0" smtClean="0"/>
                        <a:t>Religious</a:t>
                      </a:r>
                      <a:r>
                        <a:rPr lang="en-US" b="0" u="none" baseline="0" dirty="0" smtClean="0"/>
                        <a:t> intolerance/violence</a:t>
                      </a:r>
                      <a:endParaRPr lang="en-US" b="0" u="none" dirty="0"/>
                    </a:p>
                  </a:txBody>
                  <a:tcPr/>
                </a:tc>
                <a:tc>
                  <a:txBody>
                    <a:bodyPr/>
                    <a:lstStyle/>
                    <a:p>
                      <a:pPr algn="ctr"/>
                      <a:r>
                        <a:rPr lang="en-US" dirty="0" smtClean="0"/>
                        <a:t>21.2</a:t>
                      </a:r>
                      <a:endParaRPr lang="en-US" dirty="0"/>
                    </a:p>
                  </a:txBody>
                  <a:tcPr/>
                </a:tc>
              </a:tr>
              <a:tr h="370840">
                <a:tc>
                  <a:txBody>
                    <a:bodyPr/>
                    <a:lstStyle/>
                    <a:p>
                      <a:r>
                        <a:rPr lang="en-US" dirty="0" smtClean="0"/>
                        <a:t>Mental health issues and awareness</a:t>
                      </a:r>
                      <a:endParaRPr lang="en-US" dirty="0"/>
                    </a:p>
                  </a:txBody>
                  <a:tcPr/>
                </a:tc>
                <a:tc>
                  <a:txBody>
                    <a:bodyPr/>
                    <a:lstStyle/>
                    <a:p>
                      <a:pPr algn="ctr"/>
                      <a:r>
                        <a:rPr lang="en-US" dirty="0" smtClean="0"/>
                        <a:t>20.4</a:t>
                      </a:r>
                      <a:endParaRPr lang="en-US" dirty="0"/>
                    </a:p>
                  </a:txBody>
                  <a:tcPr/>
                </a:tc>
              </a:tr>
            </a:tbl>
          </a:graphicData>
        </a:graphic>
      </p:graphicFrame>
    </p:spTree>
    <p:extLst>
      <p:ext uri="{BB962C8B-B14F-4D97-AF65-F5344CB8AC3E}">
        <p14:creationId xmlns:p14="http://schemas.microsoft.com/office/powerpoint/2010/main" val="3396928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00200" y="152400"/>
            <a:ext cx="6705600" cy="762000"/>
          </a:xfrm>
        </p:spPr>
        <p:txBody>
          <a:bodyPr/>
          <a:lstStyle/>
          <a:p>
            <a:r>
              <a:rPr lang="en-US" dirty="0" smtClean="0"/>
              <a:t>Differences Between Groups</a:t>
            </a:r>
            <a:endParaRPr lang="en-US" dirty="0"/>
          </a:p>
        </p:txBody>
      </p:sp>
      <p:sp>
        <p:nvSpPr>
          <p:cNvPr id="5" name="Content Placeholder 1"/>
          <p:cNvSpPr txBox="1">
            <a:spLocks/>
          </p:cNvSpPr>
          <p:nvPr/>
        </p:nvSpPr>
        <p:spPr>
          <a:xfrm>
            <a:off x="477982" y="1066800"/>
            <a:ext cx="7772400" cy="762000"/>
          </a:xfrm>
          <a:prstGeom prst="rect">
            <a:avLst/>
          </a:prstGeom>
        </p:spPr>
        <p:txBody>
          <a:bodyPr vert="horz" lIns="91440" tIns="45720" rIns="91440" bIns="45720" rtlCol="0" anchor="t">
            <a:no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r>
              <a:rPr lang="en-US" dirty="0" smtClean="0"/>
              <a:t>Rate the following attributes of a spiritual/faith community in terms of importance to you: (Scale 1-5)</a:t>
            </a:r>
          </a:p>
          <a:p>
            <a:endParaRPr lang="en-US" dirty="0" smtClean="0"/>
          </a:p>
          <a:p>
            <a:r>
              <a:rPr lang="en-US" dirty="0" smtClean="0"/>
              <a:t>Most significant differences between </a:t>
            </a:r>
            <a:r>
              <a:rPr lang="en-US" b="1" dirty="0" smtClean="0"/>
              <a:t>regular participants </a:t>
            </a:r>
            <a:r>
              <a:rPr lang="en-US" b="1" i="1" dirty="0" smtClean="0"/>
              <a:t>(rated higher importance) </a:t>
            </a:r>
            <a:r>
              <a:rPr lang="en-US" dirty="0" smtClean="0"/>
              <a:t>and </a:t>
            </a:r>
            <a:r>
              <a:rPr lang="en-US" b="1" dirty="0" smtClean="0">
                <a:solidFill>
                  <a:schemeClr val="tx1"/>
                </a:solidFill>
              </a:rPr>
              <a:t>those disconnected from religious practice, and not interested in faith/spirituality </a:t>
            </a:r>
            <a:r>
              <a:rPr lang="en-US" b="1" i="1" dirty="0" smtClean="0">
                <a:solidFill>
                  <a:schemeClr val="tx1"/>
                </a:solidFill>
              </a:rPr>
              <a:t>(rated lower importance) </a:t>
            </a:r>
            <a:r>
              <a:rPr lang="en-US" dirty="0" smtClean="0">
                <a:solidFill>
                  <a:schemeClr val="tx1"/>
                </a:solidFill>
              </a:rPr>
              <a:t>on the following items:</a:t>
            </a:r>
            <a:r>
              <a:rPr lang="en-US" dirty="0" smtClean="0"/>
              <a:t> </a:t>
            </a:r>
          </a:p>
        </p:txBody>
      </p:sp>
      <p:graphicFrame>
        <p:nvGraphicFramePr>
          <p:cNvPr id="7" name="Table 6"/>
          <p:cNvGraphicFramePr>
            <a:graphicFrameLocks noGrp="1"/>
          </p:cNvGraphicFramePr>
          <p:nvPr>
            <p:extLst>
              <p:ext uri="{D42A27DB-BD31-4B8C-83A1-F6EECF244321}">
                <p14:modId xmlns:p14="http://schemas.microsoft.com/office/powerpoint/2010/main" val="953868454"/>
              </p:ext>
            </p:extLst>
          </p:nvPr>
        </p:nvGraphicFramePr>
        <p:xfrm>
          <a:off x="1571482" y="2971800"/>
          <a:ext cx="5585400" cy="2966720"/>
        </p:xfrm>
        <a:graphic>
          <a:graphicData uri="http://schemas.openxmlformats.org/drawingml/2006/table">
            <a:tbl>
              <a:tblPr firstRow="1" bandRow="1">
                <a:tableStyleId>{5C22544A-7EE6-4342-B048-85BDC9FD1C3A}</a:tableStyleId>
              </a:tblPr>
              <a:tblGrid>
                <a:gridCol w="5585400"/>
              </a:tblGrid>
              <a:tr h="370840">
                <a:tc>
                  <a:txBody>
                    <a:bodyPr/>
                    <a:lstStyle/>
                    <a:p>
                      <a:r>
                        <a:rPr lang="en-US" dirty="0" smtClean="0"/>
                        <a:t>Statistically</a:t>
                      </a:r>
                      <a:r>
                        <a:rPr lang="en-US" baseline="0" dirty="0" smtClean="0"/>
                        <a:t> Significant Items (at the </a:t>
                      </a:r>
                      <a:r>
                        <a:rPr lang="en-US" i="1" baseline="0" dirty="0" smtClean="0"/>
                        <a:t>p</a:t>
                      </a:r>
                      <a:r>
                        <a:rPr lang="en-US" baseline="0" dirty="0" smtClean="0"/>
                        <a:t> </a:t>
                      </a:r>
                      <a:r>
                        <a:rPr lang="en-US" baseline="0" dirty="0" smtClean="0">
                          <a:latin typeface="Book Antiqua"/>
                        </a:rPr>
                        <a:t>≤</a:t>
                      </a:r>
                      <a:r>
                        <a:rPr lang="en-US" baseline="0" dirty="0" smtClean="0"/>
                        <a:t> .001 level)</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Adheres</a:t>
                      </a:r>
                      <a:r>
                        <a:rPr lang="en-US" baseline="0" dirty="0" smtClean="0"/>
                        <a:t> to the same beliefs and doctrines</a:t>
                      </a:r>
                      <a:endParaRPr lang="en-US" dirty="0" smtClean="0"/>
                    </a:p>
                  </a:txBody>
                  <a:tcPr/>
                </a:tc>
              </a:tr>
              <a:tr h="370840">
                <a:tc>
                  <a:txBody>
                    <a:bodyPr/>
                    <a:lstStyle/>
                    <a:p>
                      <a:r>
                        <a:rPr lang="en-US" dirty="0" smtClean="0"/>
                        <a:t>Stands up for its beliefs</a:t>
                      </a:r>
                      <a:endParaRPr lang="en-US" dirty="0"/>
                    </a:p>
                  </a:txBody>
                  <a:tcPr/>
                </a:tc>
              </a:tr>
              <a:tr h="370840">
                <a:tc>
                  <a:txBody>
                    <a:bodyPr/>
                    <a:lstStyle/>
                    <a:p>
                      <a:r>
                        <a:rPr lang="en-US" dirty="0" smtClean="0"/>
                        <a:t>Prepares for the afterlife</a:t>
                      </a:r>
                      <a:endParaRPr lang="en-US" dirty="0"/>
                    </a:p>
                  </a:txBody>
                  <a:tcPr/>
                </a:tc>
              </a:tr>
              <a:tr h="370840">
                <a:tc>
                  <a:txBody>
                    <a:bodyPr/>
                    <a:lstStyle/>
                    <a:p>
                      <a:r>
                        <a:rPr lang="en-US" dirty="0" smtClean="0"/>
                        <a:t>Fosters</a:t>
                      </a:r>
                      <a:r>
                        <a:rPr lang="en-US" baseline="0" dirty="0" smtClean="0"/>
                        <a:t> connections in the wider community</a:t>
                      </a:r>
                      <a:endParaRPr lang="en-US" dirty="0"/>
                    </a:p>
                  </a:txBody>
                  <a:tcPr/>
                </a:tc>
              </a:tr>
              <a:tr h="370840">
                <a:tc>
                  <a:txBody>
                    <a:bodyPr/>
                    <a:lstStyle/>
                    <a:p>
                      <a:r>
                        <a:rPr lang="en-US" dirty="0" smtClean="0"/>
                        <a:t>Provides spiritual guidance</a:t>
                      </a:r>
                      <a:endParaRPr lang="en-US" dirty="0"/>
                    </a:p>
                  </a:txBody>
                  <a:tcPr/>
                </a:tc>
              </a:tr>
              <a:tr h="370840">
                <a:tc>
                  <a:txBody>
                    <a:bodyPr/>
                    <a:lstStyle/>
                    <a:p>
                      <a:r>
                        <a:rPr lang="en-US" dirty="0" smtClean="0"/>
                        <a:t>Provides a place</a:t>
                      </a:r>
                      <a:r>
                        <a:rPr lang="en-US" baseline="0" dirty="0" smtClean="0"/>
                        <a:t> of comfort</a:t>
                      </a:r>
                      <a:endParaRPr lang="en-US" dirty="0"/>
                    </a:p>
                  </a:txBody>
                  <a:tcPr/>
                </a:tc>
              </a:tr>
              <a:tr h="370840">
                <a:tc>
                  <a:txBody>
                    <a:bodyPr/>
                    <a:lstStyle/>
                    <a:p>
                      <a:r>
                        <a:rPr lang="en-US" dirty="0" smtClean="0"/>
                        <a:t>Has its own building</a:t>
                      </a:r>
                      <a:endParaRPr lang="en-US" dirty="0"/>
                    </a:p>
                  </a:txBody>
                  <a:tcPr/>
                </a:tc>
              </a:tr>
            </a:tbl>
          </a:graphicData>
        </a:graphic>
      </p:graphicFrame>
    </p:spTree>
    <p:extLst>
      <p:ext uri="{BB962C8B-B14F-4D97-AF65-F5344CB8AC3E}">
        <p14:creationId xmlns:p14="http://schemas.microsoft.com/office/powerpoint/2010/main" val="3662575657"/>
      </p:ext>
    </p:extLst>
  </p:cSld>
  <p:clrMapOvr>
    <a:masterClrMapping/>
  </p:clrMapOvr>
</p:sld>
</file>

<file path=ppt/theme/theme1.xml><?xml version="1.0" encoding="utf-8"?>
<a:theme xmlns:a="http://schemas.openxmlformats.org/drawingml/2006/main" name="Composite">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517</TotalTime>
  <Words>2240</Words>
  <Application>Microsoft Office PowerPoint</Application>
  <PresentationFormat>On-screen Show (4:3)</PresentationFormat>
  <Paragraphs>209</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Composite</vt:lpstr>
      <vt:lpstr>Young Adults and Spirituality: What Does A Transformative Church Look Like?</vt:lpstr>
      <vt:lpstr>Overview</vt:lpstr>
      <vt:lpstr>Personal Beliefs and Practices</vt:lpstr>
      <vt:lpstr>Personal Beliefs and Practices</vt:lpstr>
      <vt:lpstr>Faith/Spiritual Community</vt:lpstr>
      <vt:lpstr>Faith/Spiritual Community</vt:lpstr>
      <vt:lpstr>Faith/Spiritual Community</vt:lpstr>
      <vt:lpstr>National/Global Issues</vt:lpstr>
      <vt:lpstr>Differences Between Groups</vt:lpstr>
      <vt:lpstr>Conclusions/Limitations</vt:lpstr>
      <vt:lpstr>Complete Report: http://www.uccfiles.com/pdf/Strategic-Visioning-Task-Force-Survey-Summary-Report.pdf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Adults and Spirituality: What Does A Transformative Church Look Like?</dc:title>
  <dc:creator>Kristina Lizardy-Hajbi</dc:creator>
  <cp:lastModifiedBy>Kristina Lizardy-Hajbi</cp:lastModifiedBy>
  <cp:revision>29</cp:revision>
  <dcterms:created xsi:type="dcterms:W3CDTF">2016-10-17T20:52:48Z</dcterms:created>
  <dcterms:modified xsi:type="dcterms:W3CDTF">2016-10-25T15:52:42Z</dcterms:modified>
</cp:coreProperties>
</file>